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361" r:id="rId2"/>
    <p:sldId id="362" r:id="rId3"/>
    <p:sldId id="364" r:id="rId4"/>
    <p:sldId id="360" r:id="rId5"/>
    <p:sldId id="366" r:id="rId6"/>
    <p:sldId id="367" r:id="rId7"/>
    <p:sldId id="368" r:id="rId8"/>
    <p:sldId id="34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CFF"/>
    <a:srgbClr val="0045C8"/>
    <a:srgbClr val="3770E1"/>
    <a:srgbClr val="6691E8"/>
    <a:srgbClr val="2AB6E2"/>
    <a:srgbClr val="0DC0FF"/>
    <a:srgbClr val="037B93"/>
    <a:srgbClr val="3FDCFB"/>
    <a:srgbClr val="F0D0EC"/>
    <a:srgbClr val="00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71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6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43C64-AE6C-4869-8F32-B50054C0D81E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BA801-B4EE-41D1-BCFF-094206EA4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9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6FE-ADD3-4162-903E-636B4AEFEA1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BD4F-200F-4C34-A35E-5DEF4EAE9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8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userDrawn="1">
  <p:cSld name="1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25;p4"/>
          <p:cNvSpPr txBox="1">
            <a:spLocks noGrp="1"/>
          </p:cNvSpPr>
          <p:nvPr>
            <p:ph type="title" hasCustomPrompt="1"/>
          </p:nvPr>
        </p:nvSpPr>
        <p:spPr bwMode="auto">
          <a:xfrm>
            <a:off x="570012" y="503503"/>
            <a:ext cx="9469084" cy="55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>
                <a:solidFill>
                  <a:schemeClr val="tx1"/>
                </a:solidFill>
                <a:latin typeface="Stem Medium"/>
                <a:ea typeface="Stem Medium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5" name="Google Shape;29;p4"/>
          <p:cNvSpPr txBox="1">
            <a:spLocks noGrp="1"/>
          </p:cNvSpPr>
          <p:nvPr>
            <p:ph type="sldNum" idx="12"/>
          </p:nvPr>
        </p:nvSpPr>
        <p:spPr bwMode="auto">
          <a:xfrm>
            <a:off x="10328504" y="6167647"/>
            <a:ext cx="16555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tem Text"/>
                <a:ea typeface="Stem Text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 bwMode="auto">
          <a:xfrm>
            <a:off x="609601" y="616764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tem Text"/>
                <a:ea typeface="Stem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 bwMode="auto">
          <a:xfrm>
            <a:off x="4165602" y="616764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tem Text"/>
                <a:ea typeface="Stem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 bwMode="auto">
          <a:xfrm>
            <a:off x="560487" y="1485901"/>
            <a:ext cx="10764651" cy="3705224"/>
          </a:xfrm>
        </p:spPr>
        <p:txBody>
          <a:bodyPr/>
          <a:lstStyle>
            <a:lvl1pPr marL="457200" indent="-431799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1pPr>
            <a:lvl2pPr marL="914400" indent="-4064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8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2pPr>
            <a:lvl3pPr marL="1371600" indent="-3810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3pPr>
            <a:lvl4pPr marL="1828800" indent="-3556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4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4pPr>
            <a:lvl5pPr marL="2286000" indent="-3556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4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4">
              <a:defRPr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68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96FE-ADD3-4162-903E-636B4AEFEA1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BD4F-200F-4C34-A35E-5DEF4EAE9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7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formatkoda.ru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drey.Kazachkov@formatkoda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4" y="-320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6;p1"/>
          <p:cNvSpPr/>
          <p:nvPr/>
        </p:nvSpPr>
        <p:spPr bwMode="auto">
          <a:xfrm>
            <a:off x="1587" y="-12540"/>
            <a:ext cx="12190413" cy="6867331"/>
          </a:xfrm>
          <a:prstGeom prst="rect">
            <a:avLst/>
          </a:prstGeom>
          <a:gradFill>
            <a:gsLst>
              <a:gs pos="51000">
                <a:srgbClr val="004B70">
                  <a:alpha val="74000"/>
                </a:srgbClr>
              </a:gs>
              <a:gs pos="1000">
                <a:srgbClr val="3D107A">
                  <a:alpha val="71000"/>
                </a:srgbClr>
              </a:gs>
              <a:gs pos="100000">
                <a:srgbClr val="4B0850">
                  <a:alpha val="72000"/>
                </a:srgbClr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36;p1"/>
          <p:cNvSpPr/>
          <p:nvPr/>
        </p:nvSpPr>
        <p:spPr bwMode="auto">
          <a:xfrm>
            <a:off x="0" y="0"/>
            <a:ext cx="12192000" cy="6867331"/>
          </a:xfrm>
          <a:prstGeom prst="rect">
            <a:avLst/>
          </a:prstGeom>
          <a:solidFill>
            <a:srgbClr val="0045C8">
              <a:alpha val="5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0022" y="0"/>
            <a:ext cx="2551956" cy="6858000"/>
          </a:xfrm>
          <a:prstGeom prst="rect">
            <a:avLst/>
          </a:prstGeom>
        </p:spPr>
      </p:pic>
      <p:sp>
        <p:nvSpPr>
          <p:cNvPr id="13" name="Google Shape;93;p14"/>
          <p:cNvSpPr/>
          <p:nvPr/>
        </p:nvSpPr>
        <p:spPr bwMode="auto">
          <a:xfrm>
            <a:off x="609" y="4957482"/>
            <a:ext cx="12190413" cy="1900518"/>
          </a:xfrm>
          <a:prstGeom prst="rect">
            <a:avLst/>
          </a:prstGeom>
          <a:solidFill>
            <a:schemeClr val="tx1">
              <a:alpha val="25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94635" y="296540"/>
            <a:ext cx="1802358" cy="1111454"/>
          </a:xfrm>
          <a:prstGeom prst="rect">
            <a:avLst/>
          </a:prstGeom>
        </p:spPr>
      </p:pic>
      <p:sp>
        <p:nvSpPr>
          <p:cNvPr id="16" name="Google Shape;96;p14"/>
          <p:cNvSpPr txBox="1"/>
          <p:nvPr/>
        </p:nvSpPr>
        <p:spPr bwMode="auto">
          <a:xfrm>
            <a:off x="940343" y="2042395"/>
            <a:ext cx="10317465" cy="173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3200"/>
              <a:defRPr/>
            </a:pPr>
            <a:r>
              <a:rPr lang="en-US" sz="6600" dirty="0">
                <a:solidFill>
                  <a:schemeClr val="bg1"/>
                </a:solidFill>
                <a:latin typeface="Stem Text Bold" pitchFamily="34" charset="-52"/>
                <a:ea typeface="Stem Text Bold" pitchFamily="34" charset="-52"/>
              </a:rPr>
              <a:t>Digital warehouse solutions</a:t>
            </a:r>
            <a:endParaRPr lang="ru-RU" sz="6600" dirty="0">
              <a:solidFill>
                <a:schemeClr val="bg1"/>
              </a:solidFill>
              <a:latin typeface="Stem Text Bold" pitchFamily="34" charset="-52"/>
              <a:ea typeface="Stem Text Bold" pitchFamily="34" charset="-52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40343" y="5303393"/>
            <a:ext cx="1176125" cy="1176125"/>
          </a:xfrm>
          <a:prstGeom prst="rect">
            <a:avLst/>
          </a:prstGeom>
        </p:spPr>
      </p:pic>
      <p:sp>
        <p:nvSpPr>
          <p:cNvPr id="19" name="Google Shape;815;p60"/>
          <p:cNvSpPr txBox="1"/>
          <p:nvPr/>
        </p:nvSpPr>
        <p:spPr bwMode="auto">
          <a:xfrm>
            <a:off x="2505330" y="5233049"/>
            <a:ext cx="4696364" cy="72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400"/>
              <a:defRPr/>
            </a:pPr>
            <a:r>
              <a:rPr lang="en-US" sz="2800" dirty="0">
                <a:solidFill>
                  <a:schemeClr val="bg1"/>
                </a:solidFill>
                <a:latin typeface="Stem Text Bold"/>
                <a:ea typeface="Stem Text Bold"/>
                <a:cs typeface="Calibri"/>
              </a:rPr>
              <a:t>Andrew Kazachkov</a:t>
            </a:r>
          </a:p>
        </p:txBody>
      </p:sp>
      <p:sp>
        <p:nvSpPr>
          <p:cNvPr id="21" name="Google Shape;815;p60"/>
          <p:cNvSpPr txBox="1"/>
          <p:nvPr/>
        </p:nvSpPr>
        <p:spPr bwMode="auto">
          <a:xfrm>
            <a:off x="2565114" y="5780796"/>
            <a:ext cx="3866709" cy="62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400"/>
              <a:defRPr/>
            </a:pPr>
            <a:r>
              <a:rPr lang="en-US" sz="1600" dirty="0">
                <a:solidFill>
                  <a:schemeClr val="bg1"/>
                </a:solidFill>
                <a:latin typeface="Stem Light"/>
                <a:ea typeface="Stem Light"/>
                <a:cs typeface="Calibri"/>
              </a:rPr>
              <a:t>The Head of Warehouse Automation and Production Practice</a:t>
            </a:r>
          </a:p>
        </p:txBody>
      </p:sp>
    </p:spTree>
    <p:extLst>
      <p:ext uri="{BB962C8B-B14F-4D97-AF65-F5344CB8AC3E}">
        <p14:creationId xmlns:p14="http://schemas.microsoft.com/office/powerpoint/2010/main" val="17141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289"/>
            <a:ext cx="12190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36;p1"/>
          <p:cNvSpPr/>
          <p:nvPr/>
        </p:nvSpPr>
        <p:spPr bwMode="auto">
          <a:xfrm>
            <a:off x="1" y="9331"/>
            <a:ext cx="12190412" cy="6858000"/>
          </a:xfrm>
          <a:prstGeom prst="rect">
            <a:avLst/>
          </a:prstGeom>
          <a:gradFill>
            <a:gsLst>
              <a:gs pos="14000">
                <a:srgbClr val="102E6A">
                  <a:alpha val="69804"/>
                  <a:lumMod val="84000"/>
                </a:srgbClr>
              </a:gs>
              <a:gs pos="48000">
                <a:srgbClr val="442FDD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" name="Google Shape;36;p1"/>
          <p:cNvSpPr/>
          <p:nvPr/>
        </p:nvSpPr>
        <p:spPr bwMode="auto">
          <a:xfrm>
            <a:off x="0" y="0"/>
            <a:ext cx="12192000" cy="6867331"/>
          </a:xfrm>
          <a:prstGeom prst="rect">
            <a:avLst/>
          </a:prstGeom>
          <a:solidFill>
            <a:srgbClr val="0045C8">
              <a:alpha val="4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47;p2"/>
          <p:cNvSpPr txBox="1">
            <a:spLocks noGrp="1"/>
          </p:cNvSpPr>
          <p:nvPr>
            <p:ph type="title"/>
          </p:nvPr>
        </p:nvSpPr>
        <p:spPr bwMode="auto">
          <a:xfrm>
            <a:off x="923041" y="486395"/>
            <a:ext cx="7610748" cy="55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</a:rPr>
              <a:t>FACTS AND FIGURES</a:t>
            </a:r>
            <a:endParaRPr b="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7" name="Google Shape;48;p2"/>
          <p:cNvSpPr txBox="1"/>
          <p:nvPr/>
        </p:nvSpPr>
        <p:spPr bwMode="auto">
          <a:xfrm>
            <a:off x="923041" y="1221315"/>
            <a:ext cx="6992234" cy="10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3360"/>
              <a:buFont typeface="Noto Sans Symbols"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Stem Light"/>
                <a:ea typeface="Stem Light"/>
                <a:cs typeface="Calibri"/>
              </a:rPr>
              <a:t>We help our clients create digital products of any complexity at all stages of the cycle, from ideas to support.</a:t>
            </a:r>
            <a:endParaRPr sz="1000" dirty="0">
              <a:solidFill>
                <a:schemeClr val="bg1"/>
              </a:solidFill>
              <a:latin typeface="Stem Light"/>
              <a:ea typeface="Stem Light"/>
            </a:endParaRPr>
          </a:p>
        </p:txBody>
      </p:sp>
      <p:sp>
        <p:nvSpPr>
          <p:cNvPr id="30" name="Google Shape;49;p2"/>
          <p:cNvSpPr txBox="1"/>
          <p:nvPr/>
        </p:nvSpPr>
        <p:spPr bwMode="auto">
          <a:xfrm>
            <a:off x="8777957" y="1403065"/>
            <a:ext cx="215693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Stem Text"/>
                <a:ea typeface="Stem Text"/>
                <a:cs typeface="Calibri"/>
              </a:rPr>
              <a:t>Founded</a:t>
            </a:r>
            <a:endParaRPr sz="1800" i="0" u="none" strike="noStrike" cap="none" dirty="0">
              <a:solidFill>
                <a:schemeClr val="bg1"/>
              </a:solidFill>
              <a:latin typeface="Stem Text"/>
              <a:ea typeface="Stem Text"/>
              <a:cs typeface="Calibri"/>
            </a:endParaRPr>
          </a:p>
        </p:txBody>
      </p:sp>
      <p:sp>
        <p:nvSpPr>
          <p:cNvPr id="32" name="Google Shape;50;p2"/>
          <p:cNvSpPr txBox="1"/>
          <p:nvPr/>
        </p:nvSpPr>
        <p:spPr bwMode="auto">
          <a:xfrm>
            <a:off x="8777957" y="5702022"/>
            <a:ext cx="191634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Stem Text"/>
                <a:ea typeface="Stem Text"/>
                <a:cs typeface="Calibri"/>
              </a:rPr>
              <a:t>Employees</a:t>
            </a:r>
            <a:endParaRPr sz="1800" i="0" u="none" strike="noStrike" cap="none" dirty="0">
              <a:solidFill>
                <a:schemeClr val="bg1"/>
              </a:solidFill>
              <a:latin typeface="Stem Text"/>
              <a:ea typeface="Stem Text"/>
              <a:cs typeface="Calibri"/>
            </a:endParaRPr>
          </a:p>
        </p:txBody>
      </p:sp>
      <p:sp>
        <p:nvSpPr>
          <p:cNvPr id="33" name="Google Shape;51;p2"/>
          <p:cNvSpPr txBox="1"/>
          <p:nvPr/>
        </p:nvSpPr>
        <p:spPr bwMode="auto">
          <a:xfrm>
            <a:off x="8777957" y="3446546"/>
            <a:ext cx="33411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Stem Text"/>
                <a:ea typeface="Stem Text"/>
                <a:cs typeface="Calibri"/>
              </a:rPr>
              <a:t>of clients are repeat customers</a:t>
            </a:r>
          </a:p>
        </p:txBody>
      </p:sp>
      <p:sp>
        <p:nvSpPr>
          <p:cNvPr id="34" name="Google Shape;52;p2"/>
          <p:cNvSpPr txBox="1"/>
          <p:nvPr/>
        </p:nvSpPr>
        <p:spPr bwMode="auto">
          <a:xfrm>
            <a:off x="8777957" y="322809"/>
            <a:ext cx="32715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i="0" u="none" strike="noStrike" cap="none">
                <a:solidFill>
                  <a:schemeClr val="bg1"/>
                </a:solidFill>
                <a:latin typeface="Stem Medium"/>
                <a:ea typeface="Stem Medium"/>
                <a:cs typeface="Calibri"/>
              </a:rPr>
              <a:t>2009</a:t>
            </a:r>
            <a:endParaRPr sz="7200" i="0" u="none" strike="noStrike" cap="none">
              <a:solidFill>
                <a:schemeClr val="bg1"/>
              </a:solidFill>
              <a:latin typeface="Stem Medium"/>
              <a:ea typeface="Stem Medium"/>
              <a:cs typeface="Calibri"/>
            </a:endParaRPr>
          </a:p>
        </p:txBody>
      </p:sp>
      <p:sp>
        <p:nvSpPr>
          <p:cNvPr id="35" name="Google Shape;53;p2"/>
          <p:cNvSpPr txBox="1"/>
          <p:nvPr/>
        </p:nvSpPr>
        <p:spPr bwMode="auto">
          <a:xfrm>
            <a:off x="8777957" y="4621766"/>
            <a:ext cx="32485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>
                <a:solidFill>
                  <a:schemeClr val="bg1"/>
                </a:solidFill>
                <a:latin typeface="Stem Medium"/>
                <a:ea typeface="Stem Medium"/>
                <a:cs typeface="Calibri"/>
              </a:rPr>
              <a:t>3</a:t>
            </a:r>
            <a:r>
              <a:rPr lang="ru-RU" sz="7200" i="0" u="none" strike="noStrike" cap="none" dirty="0">
                <a:solidFill>
                  <a:schemeClr val="bg1"/>
                </a:solidFill>
                <a:latin typeface="Stem Medium"/>
                <a:ea typeface="Stem Medium"/>
                <a:cs typeface="Calibri"/>
              </a:rPr>
              <a:t>50+</a:t>
            </a:r>
            <a:endParaRPr sz="7200" i="0" u="none" strike="noStrike" cap="none" dirty="0">
              <a:solidFill>
                <a:schemeClr val="bg1"/>
              </a:solidFill>
              <a:latin typeface="Stem Medium"/>
              <a:ea typeface="Stem Medium"/>
              <a:cs typeface="Calibri"/>
            </a:endParaRPr>
          </a:p>
        </p:txBody>
      </p:sp>
      <p:sp>
        <p:nvSpPr>
          <p:cNvPr id="36" name="Google Shape;54;p2"/>
          <p:cNvSpPr txBox="1"/>
          <p:nvPr/>
        </p:nvSpPr>
        <p:spPr bwMode="auto">
          <a:xfrm>
            <a:off x="8777957" y="2366290"/>
            <a:ext cx="279025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i="0" u="none" strike="noStrike" cap="none" dirty="0">
                <a:solidFill>
                  <a:schemeClr val="bg1"/>
                </a:solidFill>
                <a:latin typeface="Stem Medium"/>
                <a:ea typeface="Stem Medium"/>
                <a:cs typeface="Calibri"/>
              </a:rPr>
              <a:t>98%</a:t>
            </a:r>
            <a:endParaRPr sz="7200" i="0" u="none" strike="noStrike" cap="none" dirty="0">
              <a:solidFill>
                <a:schemeClr val="bg1"/>
              </a:solidFill>
              <a:latin typeface="Stem Medium"/>
              <a:ea typeface="Stem Medium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923041" y="2076090"/>
            <a:ext cx="382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58C51"/>
                </a:solidFill>
                <a:latin typeface="Stem Medium"/>
                <a:ea typeface="Stem Medium"/>
              </a:rPr>
              <a:t>Development centers</a:t>
            </a:r>
            <a:endParaRPr lang="ru-RU" sz="2400" dirty="0">
              <a:solidFill>
                <a:srgbClr val="F58C51"/>
              </a:solidFill>
              <a:latin typeface="Stem Medium"/>
              <a:ea typeface="Stem Medium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923041" y="2630067"/>
            <a:ext cx="162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Stem Light"/>
                <a:ea typeface="Stem Light"/>
              </a:rPr>
              <a:t>Saint Petersburg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Stem Light"/>
                <a:ea typeface="Stem Light"/>
              </a:rPr>
              <a:t>Nizhny Novgorod</a:t>
            </a:r>
            <a:endParaRPr lang="ru-RU" dirty="0">
              <a:solidFill>
                <a:schemeClr val="bg1"/>
              </a:solidFill>
              <a:latin typeface="Stem Light"/>
              <a:ea typeface="Stem Light"/>
            </a:endParaRPr>
          </a:p>
        </p:txBody>
      </p:sp>
      <p:sp>
        <p:nvSpPr>
          <p:cNvPr id="42" name="Content Placeholder 4"/>
          <p:cNvSpPr txBox="1"/>
          <p:nvPr/>
        </p:nvSpPr>
        <p:spPr bwMode="auto">
          <a:xfrm>
            <a:off x="923041" y="3958560"/>
            <a:ext cx="1725791" cy="57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79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25400" indent="0"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Stem Light"/>
                <a:ea typeface="Stem Light"/>
              </a:rPr>
              <a:t>Completed projects</a:t>
            </a:r>
          </a:p>
        </p:txBody>
      </p:sp>
      <p:sp>
        <p:nvSpPr>
          <p:cNvPr id="43" name="Content Placeholder 4"/>
          <p:cNvSpPr txBox="1"/>
          <p:nvPr/>
        </p:nvSpPr>
        <p:spPr bwMode="auto">
          <a:xfrm>
            <a:off x="923040" y="4800341"/>
            <a:ext cx="1440149" cy="71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79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25400" indent="0"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Stem Light"/>
                <a:ea typeface="Stem Light"/>
              </a:rPr>
              <a:t>Projects in progress</a:t>
            </a:r>
          </a:p>
        </p:txBody>
      </p:sp>
      <p:sp>
        <p:nvSpPr>
          <p:cNvPr id="44" name="Content Placeholder 4"/>
          <p:cNvSpPr txBox="1"/>
          <p:nvPr/>
        </p:nvSpPr>
        <p:spPr bwMode="auto">
          <a:xfrm>
            <a:off x="923040" y="5647670"/>
            <a:ext cx="1914967" cy="60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79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25400" indent="0"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Stem Light"/>
                <a:ea typeface="Stem Light"/>
              </a:rPr>
              <a:t>Years in the top 100 IT companies ranking</a:t>
            </a:r>
          </a:p>
        </p:txBody>
      </p:sp>
      <p:sp>
        <p:nvSpPr>
          <p:cNvPr id="45" name="Content Placeholder 4"/>
          <p:cNvSpPr txBox="1"/>
          <p:nvPr/>
        </p:nvSpPr>
        <p:spPr bwMode="auto">
          <a:xfrm>
            <a:off x="2932749" y="3996661"/>
            <a:ext cx="1530530" cy="57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79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25400" indent="0">
              <a:buNone/>
              <a:defRPr/>
            </a:pPr>
            <a:r>
              <a:rPr lang="ru-RU" sz="2400">
                <a:solidFill>
                  <a:schemeClr val="bg1"/>
                </a:solidFill>
                <a:latin typeface="Stem Medium"/>
                <a:ea typeface="Stem Medium"/>
              </a:rPr>
              <a:t>1500+</a:t>
            </a:r>
            <a:endParaRPr lang="en-US" sz="2400">
              <a:solidFill>
                <a:schemeClr val="bg1"/>
              </a:solidFill>
              <a:latin typeface="Stem Medium"/>
              <a:ea typeface="Stem Medium"/>
            </a:endParaRPr>
          </a:p>
        </p:txBody>
      </p:sp>
      <p:sp>
        <p:nvSpPr>
          <p:cNvPr id="46" name="Content Placeholder 4"/>
          <p:cNvSpPr txBox="1"/>
          <p:nvPr/>
        </p:nvSpPr>
        <p:spPr bwMode="auto">
          <a:xfrm>
            <a:off x="2932749" y="4861345"/>
            <a:ext cx="1050305" cy="57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79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25400" indent="0">
              <a:buNone/>
              <a:defRPr/>
            </a:pPr>
            <a:r>
              <a:rPr lang="ru-RU" sz="2400">
                <a:solidFill>
                  <a:schemeClr val="bg1"/>
                </a:solidFill>
                <a:latin typeface="Stem Medium"/>
                <a:ea typeface="Stem Medium"/>
              </a:rPr>
              <a:t>15+</a:t>
            </a:r>
            <a:endParaRPr lang="en-US" sz="2400">
              <a:solidFill>
                <a:schemeClr val="bg1"/>
              </a:solidFill>
              <a:latin typeface="Stem Medium"/>
              <a:ea typeface="Stem Medium"/>
            </a:endParaRPr>
          </a:p>
        </p:txBody>
      </p:sp>
      <p:sp>
        <p:nvSpPr>
          <p:cNvPr id="47" name="Content Placeholder 4"/>
          <p:cNvSpPr txBox="1"/>
          <p:nvPr/>
        </p:nvSpPr>
        <p:spPr bwMode="auto">
          <a:xfrm>
            <a:off x="2932749" y="5685980"/>
            <a:ext cx="1050305" cy="57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79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Wingdings"/>
              <a:buChar char="§"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Roboto"/>
                <a:cs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25400" indent="0">
              <a:buNone/>
              <a:defRPr/>
            </a:pPr>
            <a:r>
              <a:rPr lang="ru-RU" sz="2400">
                <a:solidFill>
                  <a:schemeClr val="bg1"/>
                </a:solidFill>
                <a:latin typeface="Stem Medium"/>
                <a:ea typeface="Stem Medium"/>
              </a:rPr>
              <a:t>12+</a:t>
            </a:r>
            <a:endParaRPr lang="en-US" sz="2400">
              <a:solidFill>
                <a:schemeClr val="bg1"/>
              </a:solidFill>
              <a:latin typeface="Stem Medium"/>
              <a:ea typeface="Stem Medium"/>
            </a:endParaRPr>
          </a:p>
        </p:txBody>
      </p:sp>
      <p:cxnSp>
        <p:nvCxnSpPr>
          <p:cNvPr id="48" name="Straight Connector 47"/>
          <p:cNvCxnSpPr>
            <a:cxnSpLocks/>
          </p:cNvCxnSpPr>
          <p:nvPr/>
        </p:nvCxnSpPr>
        <p:spPr bwMode="auto">
          <a:xfrm>
            <a:off x="1066800" y="3834736"/>
            <a:ext cx="32861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 bwMode="auto">
          <a:xfrm>
            <a:off x="1066800" y="4725144"/>
            <a:ext cx="32861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1066800" y="5570190"/>
            <a:ext cx="32861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 bwMode="auto">
          <a:xfrm>
            <a:off x="923041" y="3356992"/>
            <a:ext cx="382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58C51"/>
                </a:solidFill>
                <a:latin typeface="Stem Medium"/>
                <a:ea typeface="Stem Medium"/>
              </a:rPr>
              <a:t>Numbers</a:t>
            </a:r>
            <a:endParaRPr lang="ru-RU" sz="2400" dirty="0">
              <a:solidFill>
                <a:srgbClr val="F58C51"/>
              </a:solidFill>
              <a:latin typeface="Stem Medium"/>
              <a:ea typeface="Stem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444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" y="-13375"/>
            <a:ext cx="12829196" cy="6895125"/>
            <a:chOff x="-3" y="-13375"/>
            <a:chExt cx="12829196" cy="6895125"/>
          </a:xfrm>
        </p:grpSpPr>
        <p:grpSp>
          <p:nvGrpSpPr>
            <p:cNvPr id="21" name="Group 20"/>
            <p:cNvGrpSpPr/>
            <p:nvPr/>
          </p:nvGrpSpPr>
          <p:grpSpPr>
            <a:xfrm>
              <a:off x="-3" y="-13375"/>
              <a:ext cx="12829196" cy="6895125"/>
              <a:chOff x="-3" y="-13375"/>
              <a:chExt cx="12829196" cy="6895125"/>
            </a:xfrm>
          </p:grpSpPr>
          <p:sp>
            <p:nvSpPr>
              <p:cNvPr id="22" name="Parallelogram 3"/>
              <p:cNvSpPr/>
              <p:nvPr userDrawn="1"/>
            </p:nvSpPr>
            <p:spPr bwMode="auto">
              <a:xfrm rot="10800000">
                <a:off x="-2" y="0"/>
                <a:ext cx="4512223" cy="373058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0580" h="3811904">
                    <a:moveTo>
                      <a:pt x="0" y="3811904"/>
                    </a:moveTo>
                    <a:lnTo>
                      <a:pt x="4610580" y="0"/>
                    </a:lnTo>
                    <a:cubicBezTo>
                      <a:pt x="4608870" y="226828"/>
                      <a:pt x="4607161" y="453656"/>
                      <a:pt x="4605451" y="680484"/>
                    </a:cubicBezTo>
                    <a:lnTo>
                      <a:pt x="856108" y="3811904"/>
                    </a:lnTo>
                    <a:lnTo>
                      <a:pt x="0" y="381190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3"/>
              <p:cNvSpPr/>
              <p:nvPr userDrawn="1"/>
            </p:nvSpPr>
            <p:spPr bwMode="auto">
              <a:xfrm>
                <a:off x="1463352" y="-13375"/>
                <a:ext cx="9853295" cy="688070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1"/>
                  <a:gd name="connsiteY0" fmla="*/ 3871005 h 3871005"/>
                  <a:gd name="connsiteX1" fmla="*/ 4610580 w 5404131"/>
                  <a:gd name="connsiteY1" fmla="*/ 59101 h 3871005"/>
                  <a:gd name="connsiteX2" fmla="*/ 5404129 w 5404131"/>
                  <a:gd name="connsiteY2" fmla="*/ 66321 h 3871005"/>
                  <a:gd name="connsiteX3" fmla="*/ 856108 w 5404131"/>
                  <a:gd name="connsiteY3" fmla="*/ 3871005 h 3871005"/>
                  <a:gd name="connsiteX4" fmla="*/ 0 w 5404131"/>
                  <a:gd name="connsiteY4" fmla="*/ 3871005 h 3871005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30531"/>
                  <a:gd name="connsiteY0" fmla="*/ 3824486 h 3824486"/>
                  <a:gd name="connsiteX1" fmla="*/ 4610580 w 5430531"/>
                  <a:gd name="connsiteY1" fmla="*/ 12582 h 3824486"/>
                  <a:gd name="connsiteX2" fmla="*/ 5430531 w 5430531"/>
                  <a:gd name="connsiteY2" fmla="*/ 0 h 3824486"/>
                  <a:gd name="connsiteX3" fmla="*/ 856108 w 5430531"/>
                  <a:gd name="connsiteY3" fmla="*/ 3824486 h 3824486"/>
                  <a:gd name="connsiteX4" fmla="*/ 0 w 5430531"/>
                  <a:gd name="connsiteY4" fmla="*/ 3824486 h 3824486"/>
                  <a:gd name="connsiteX0" fmla="*/ 0 w 5450333"/>
                  <a:gd name="connsiteY0" fmla="*/ 3824486 h 3824486"/>
                  <a:gd name="connsiteX1" fmla="*/ 4610580 w 5450333"/>
                  <a:gd name="connsiteY1" fmla="*/ 12582 h 3824486"/>
                  <a:gd name="connsiteX2" fmla="*/ 5450333 w 5450333"/>
                  <a:gd name="connsiteY2" fmla="*/ 0 h 3824486"/>
                  <a:gd name="connsiteX3" fmla="*/ 856108 w 5450333"/>
                  <a:gd name="connsiteY3" fmla="*/ 3824486 h 3824486"/>
                  <a:gd name="connsiteX4" fmla="*/ 0 w 5450333"/>
                  <a:gd name="connsiteY4" fmla="*/ 3824486 h 3824486"/>
                  <a:gd name="connsiteX0" fmla="*/ 0 w 5476735"/>
                  <a:gd name="connsiteY0" fmla="*/ 3824486 h 3824486"/>
                  <a:gd name="connsiteX1" fmla="*/ 4610580 w 5476735"/>
                  <a:gd name="connsiteY1" fmla="*/ 12582 h 3824486"/>
                  <a:gd name="connsiteX2" fmla="*/ 5476735 w 5476735"/>
                  <a:gd name="connsiteY2" fmla="*/ 0 h 3824486"/>
                  <a:gd name="connsiteX3" fmla="*/ 856108 w 5476735"/>
                  <a:gd name="connsiteY3" fmla="*/ 3824486 h 3824486"/>
                  <a:gd name="connsiteX4" fmla="*/ 0 w 5476735"/>
                  <a:gd name="connsiteY4" fmla="*/ 3824486 h 382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735" h="3824486">
                    <a:moveTo>
                      <a:pt x="0" y="3824486"/>
                    </a:moveTo>
                    <a:lnTo>
                      <a:pt x="4610580" y="12582"/>
                    </a:lnTo>
                    <a:lnTo>
                      <a:pt x="5476735" y="0"/>
                    </a:lnTo>
                    <a:lnTo>
                      <a:pt x="856108" y="3824486"/>
                    </a:lnTo>
                    <a:lnTo>
                      <a:pt x="0" y="382448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3"/>
              <p:cNvSpPr/>
              <p:nvPr userDrawn="1"/>
            </p:nvSpPr>
            <p:spPr bwMode="auto">
              <a:xfrm>
                <a:off x="3106525" y="-10450"/>
                <a:ext cx="9722668" cy="6877780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0"/>
                  <a:gd name="connsiteY0" fmla="*/ 3865195 h 3865195"/>
                  <a:gd name="connsiteX1" fmla="*/ 4610580 w 5404130"/>
                  <a:gd name="connsiteY1" fmla="*/ 53291 h 3865195"/>
                  <a:gd name="connsiteX2" fmla="*/ 5404128 w 5404130"/>
                  <a:gd name="connsiteY2" fmla="*/ 67111 h 3865195"/>
                  <a:gd name="connsiteX3" fmla="*/ 856108 w 5404130"/>
                  <a:gd name="connsiteY3" fmla="*/ 3865195 h 3865195"/>
                  <a:gd name="connsiteX4" fmla="*/ 0 w 5404130"/>
                  <a:gd name="connsiteY4" fmla="*/ 3865195 h 3865195"/>
                  <a:gd name="connsiteX0" fmla="*/ 0 w 5404134"/>
                  <a:gd name="connsiteY0" fmla="*/ 3906838 h 3906838"/>
                  <a:gd name="connsiteX1" fmla="*/ 4610580 w 5404134"/>
                  <a:gd name="connsiteY1" fmla="*/ 94934 h 3906838"/>
                  <a:gd name="connsiteX2" fmla="*/ 5404128 w 5404134"/>
                  <a:gd name="connsiteY2" fmla="*/ 108754 h 3906838"/>
                  <a:gd name="connsiteX3" fmla="*/ 856108 w 5404134"/>
                  <a:gd name="connsiteY3" fmla="*/ 3906838 h 3906838"/>
                  <a:gd name="connsiteX4" fmla="*/ 0 w 5404134"/>
                  <a:gd name="connsiteY4" fmla="*/ 3906838 h 3906838"/>
                  <a:gd name="connsiteX0" fmla="*/ 0 w 5404128"/>
                  <a:gd name="connsiteY0" fmla="*/ 3822860 h 3822860"/>
                  <a:gd name="connsiteX1" fmla="*/ 4610580 w 5404128"/>
                  <a:gd name="connsiteY1" fmla="*/ 10956 h 3822860"/>
                  <a:gd name="connsiteX2" fmla="*/ 5404128 w 5404128"/>
                  <a:gd name="connsiteY2" fmla="*/ 24776 h 3822860"/>
                  <a:gd name="connsiteX3" fmla="*/ 856108 w 5404128"/>
                  <a:gd name="connsiteY3" fmla="*/ 3822860 h 3822860"/>
                  <a:gd name="connsiteX4" fmla="*/ 0 w 5404128"/>
                  <a:gd name="connsiteY4" fmla="*/ 3822860 h 38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4128" h="3822860">
                    <a:moveTo>
                      <a:pt x="0" y="3822860"/>
                    </a:moveTo>
                    <a:lnTo>
                      <a:pt x="4610580" y="10956"/>
                    </a:lnTo>
                    <a:cubicBezTo>
                      <a:pt x="5051113" y="-6440"/>
                      <a:pt x="5089008" y="-4033"/>
                      <a:pt x="5404128" y="24776"/>
                    </a:cubicBezTo>
                    <a:lnTo>
                      <a:pt x="856108" y="3822860"/>
                    </a:lnTo>
                    <a:lnTo>
                      <a:pt x="0" y="382286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Triangle 24"/>
              <p:cNvSpPr/>
              <p:nvPr userDrawn="1"/>
            </p:nvSpPr>
            <p:spPr bwMode="auto">
              <a:xfrm rot="16200000">
                <a:off x="9743472" y="4418802"/>
                <a:ext cx="2224078" cy="2672978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 userDrawn="1"/>
            </p:nvSpPr>
            <p:spPr bwMode="auto">
              <a:xfrm rot="5400000">
                <a:off x="236745" y="-236745"/>
                <a:ext cx="2345909" cy="2819400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 userDrawn="1"/>
            </p:nvCxnSpPr>
            <p:spPr bwMode="auto">
              <a:xfrm flipV="1">
                <a:off x="10923321" y="6025169"/>
                <a:ext cx="1086104" cy="85658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auto">
              <a:xfrm flipV="1">
                <a:off x="-3" y="473013"/>
                <a:ext cx="1930402" cy="1625898"/>
              </a:xfrm>
              <a:prstGeom prst="line">
                <a:avLst/>
              </a:prstGeom>
              <a:ln w="9525">
                <a:solidFill>
                  <a:schemeClr val="bg1">
                    <a:alpha val="3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10462736" y="428439"/>
              <a:ext cx="1254559" cy="648072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643448" y="444128"/>
            <a:ext cx="9557457" cy="9743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 kern="1200">
                <a:solidFill>
                  <a:schemeClr val="tx1"/>
                </a:solidFill>
                <a:latin typeface="Stem Medium"/>
                <a:ea typeface="Stem Medium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3600" dirty="0"/>
              <a:t>20+ years of experience in warehouse automation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0" y="1934702"/>
            <a:ext cx="965198" cy="808410"/>
          </a:xfrm>
          <a:prstGeom prst="line">
            <a:avLst/>
          </a:prstGeom>
          <a:ln w="9525">
            <a:solidFill>
              <a:srgbClr val="6691E8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360975" y="1607824"/>
            <a:ext cx="6356320" cy="488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3179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1pPr>
            <a:lvl2pPr marL="914400" indent="-406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2pPr>
            <a:lvl3pPr marL="1371600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3pPr>
            <a:lvl4pPr marL="18288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4pPr>
            <a:lvl5pPr marL="22860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rgbClr val="101828"/>
                </a:solidFill>
                <a:latin typeface="Stem Text"/>
                <a:ea typeface="Stem Text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/>
              <a:t>20+ years of experience in WMS development</a:t>
            </a:r>
          </a:p>
          <a:p>
            <a:pPr>
              <a:defRPr/>
            </a:pPr>
            <a:r>
              <a:rPr lang="en-US" sz="1400" dirty="0"/>
              <a:t>Development of automated warehouse control systems and WCS for robots</a:t>
            </a:r>
          </a:p>
          <a:p>
            <a:pPr>
              <a:defRPr/>
            </a:pPr>
            <a:r>
              <a:rPr lang="en-US" sz="1400" dirty="0"/>
              <a:t>Equipment and robots of the WCS class WMS Integration</a:t>
            </a:r>
          </a:p>
          <a:p>
            <a:pPr>
              <a:defRPr/>
            </a:pPr>
            <a:r>
              <a:rPr lang="en-US" sz="1400" dirty="0"/>
              <a:t>Integration with automated equipment (</a:t>
            </a:r>
            <a:r>
              <a:rPr lang="en-US" sz="1400" dirty="0" err="1"/>
              <a:t>Viastore</a:t>
            </a:r>
            <a:r>
              <a:rPr lang="en-US" sz="1400" dirty="0"/>
              <a:t> shelving cranes, TGW conveyors,</a:t>
            </a:r>
          </a:p>
          <a:p>
            <a:pPr>
              <a:defRPr/>
            </a:pPr>
            <a:r>
              <a:rPr lang="en-US" sz="1400" dirty="0"/>
              <a:t>KNAPP, </a:t>
            </a:r>
            <a:r>
              <a:rPr lang="en-US" sz="1400" dirty="0" err="1"/>
              <a:t>Hanel</a:t>
            </a:r>
            <a:r>
              <a:rPr lang="en-US" sz="1400" dirty="0"/>
              <a:t> elevators, Sorting systems, AGV, Shuttle systems, Schaefer Pick-by-light systems, scales and more )</a:t>
            </a:r>
          </a:p>
          <a:p>
            <a:pPr>
              <a:defRPr/>
            </a:pPr>
            <a:r>
              <a:rPr lang="en-US" sz="1400" dirty="0"/>
              <a:t> Programming and configuration of MFC material flow control modules</a:t>
            </a:r>
          </a:p>
          <a:p>
            <a:pPr>
              <a:defRPr/>
            </a:pPr>
            <a:r>
              <a:rPr lang="en-US" sz="1400" dirty="0"/>
              <a:t>Customization of various projects, including  implemented by other companies</a:t>
            </a:r>
          </a:p>
          <a:p>
            <a:pPr>
              <a:defRPr/>
            </a:pPr>
            <a:r>
              <a:rPr lang="en-US" sz="1400" dirty="0"/>
              <a:t>Unique retrofitting experience – modernization of legacy systems</a:t>
            </a:r>
          </a:p>
          <a:p>
            <a:pPr>
              <a:defRPr/>
            </a:pPr>
            <a:r>
              <a:rPr lang="en-US" sz="1400" dirty="0"/>
              <a:t>Experience of unique non-standard logistic projects </a:t>
            </a:r>
          </a:p>
          <a:p>
            <a:pPr>
              <a:defRPr/>
            </a:pPr>
            <a:r>
              <a:rPr lang="en-US" sz="1400" dirty="0"/>
              <a:t>Integration of WMS with ERP systems (1C,  SAP)</a:t>
            </a:r>
          </a:p>
          <a:p>
            <a:pPr>
              <a:defRPr/>
            </a:pPr>
            <a:r>
              <a:rPr lang="en-US" sz="1400" dirty="0"/>
              <a:t>Integration of WMS with Hydra MES systems</a:t>
            </a:r>
          </a:p>
          <a:p>
            <a:pPr>
              <a:defRPr/>
            </a:pPr>
            <a:r>
              <a:rPr lang="en-US" sz="1400" dirty="0"/>
              <a:t>Implementation of MES functionality inside WMS</a:t>
            </a:r>
          </a:p>
        </p:txBody>
      </p:sp>
      <p:sp>
        <p:nvSpPr>
          <p:cNvPr id="34" name="Google Shape;49;p2"/>
          <p:cNvSpPr txBox="1"/>
          <p:nvPr/>
        </p:nvSpPr>
        <p:spPr bwMode="auto">
          <a:xfrm>
            <a:off x="3309687" y="3000549"/>
            <a:ext cx="16914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Stem Medium"/>
                <a:ea typeface="Stem Medium"/>
                <a:cs typeface="Calibri"/>
              </a:rPr>
              <a:t>projects completed</a:t>
            </a:r>
          </a:p>
        </p:txBody>
      </p:sp>
      <p:sp>
        <p:nvSpPr>
          <p:cNvPr id="35" name="Google Shape;52;p2"/>
          <p:cNvSpPr txBox="1"/>
          <p:nvPr/>
        </p:nvSpPr>
        <p:spPr bwMode="auto">
          <a:xfrm>
            <a:off x="1382413" y="2815863"/>
            <a:ext cx="185420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600" i="0" u="none" strike="noStrike" cap="none" dirty="0">
                <a:solidFill>
                  <a:schemeClr val="accent2"/>
                </a:solidFill>
                <a:latin typeface="Stem Medium"/>
                <a:ea typeface="Stem Medium"/>
                <a:cs typeface="Calibri"/>
              </a:rPr>
              <a:t>40+</a:t>
            </a:r>
            <a:endParaRPr sz="6600" i="0" u="none" strike="noStrike" cap="none" dirty="0">
              <a:solidFill>
                <a:schemeClr val="accent2"/>
              </a:solidFill>
              <a:latin typeface="Stem Medium"/>
              <a:ea typeface="Stem Medium"/>
              <a:cs typeface="Calibri"/>
            </a:endParaRPr>
          </a:p>
        </p:txBody>
      </p:sp>
      <p:sp>
        <p:nvSpPr>
          <p:cNvPr id="36" name="Google Shape;49;p2"/>
          <p:cNvSpPr txBox="1"/>
          <p:nvPr/>
        </p:nvSpPr>
        <p:spPr bwMode="auto">
          <a:xfrm>
            <a:off x="2946511" y="4212838"/>
            <a:ext cx="156571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Stem Medium"/>
                <a:ea typeface="Stem Medium"/>
                <a:cs typeface="Calibri"/>
              </a:rPr>
              <a:t>Integration</a:t>
            </a:r>
          </a:p>
        </p:txBody>
      </p:sp>
      <p:sp>
        <p:nvSpPr>
          <p:cNvPr id="38" name="Google Shape;52;p2"/>
          <p:cNvSpPr txBox="1"/>
          <p:nvPr/>
        </p:nvSpPr>
        <p:spPr bwMode="auto">
          <a:xfrm>
            <a:off x="579659" y="3935693"/>
            <a:ext cx="336845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600" i="0" u="none" strike="noStrike" cap="none" dirty="0">
                <a:solidFill>
                  <a:schemeClr val="accent2"/>
                </a:solidFill>
                <a:latin typeface="Stem Medium"/>
                <a:ea typeface="Stem Medium"/>
                <a:cs typeface="Calibri"/>
              </a:rPr>
              <a:t>WMS</a:t>
            </a:r>
            <a:endParaRPr sz="6600" i="0" u="none" strike="noStrike" cap="none" dirty="0">
              <a:solidFill>
                <a:schemeClr val="accent2"/>
              </a:solidFill>
              <a:latin typeface="Stem Medium"/>
              <a:ea typeface="Stem Medium"/>
              <a:cs typeface="Calibri"/>
            </a:endParaRPr>
          </a:p>
        </p:txBody>
      </p:sp>
      <p:sp>
        <p:nvSpPr>
          <p:cNvPr id="52" name="Google Shape;49;p2"/>
          <p:cNvSpPr txBox="1"/>
          <p:nvPr/>
        </p:nvSpPr>
        <p:spPr bwMode="auto">
          <a:xfrm>
            <a:off x="2453623" y="1791640"/>
            <a:ext cx="225742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Stem Medium"/>
                <a:ea typeface="Stem Medium"/>
                <a:cs typeface="Calibri"/>
              </a:rPr>
              <a:t>years of experience in warehouse automation</a:t>
            </a:r>
          </a:p>
        </p:txBody>
      </p:sp>
      <p:sp>
        <p:nvSpPr>
          <p:cNvPr id="53" name="Google Shape;52;p2"/>
          <p:cNvSpPr txBox="1"/>
          <p:nvPr/>
        </p:nvSpPr>
        <p:spPr bwMode="auto">
          <a:xfrm>
            <a:off x="605070" y="1699308"/>
            <a:ext cx="221433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600" i="0" u="none" strike="noStrike" cap="none" dirty="0">
                <a:solidFill>
                  <a:schemeClr val="accent2"/>
                </a:solidFill>
                <a:latin typeface="Stem Medium"/>
                <a:ea typeface="Stem Medium"/>
                <a:cs typeface="Calibri"/>
              </a:rPr>
              <a:t>20+</a:t>
            </a:r>
            <a:endParaRPr sz="6600" i="0" u="none" strike="noStrike" cap="none" dirty="0">
              <a:solidFill>
                <a:schemeClr val="accent2"/>
              </a:solidFill>
              <a:latin typeface="Stem Medium"/>
              <a:ea typeface="Stem Medium"/>
              <a:cs typeface="Calibri"/>
            </a:endParaRPr>
          </a:p>
        </p:txBody>
      </p:sp>
      <p:sp>
        <p:nvSpPr>
          <p:cNvPr id="42" name="Google Shape;49;p2"/>
          <p:cNvSpPr txBox="1"/>
          <p:nvPr/>
        </p:nvSpPr>
        <p:spPr bwMode="auto">
          <a:xfrm>
            <a:off x="605070" y="5038660"/>
            <a:ext cx="24627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Stem Medium"/>
                <a:ea typeface="Stem Medium"/>
                <a:cs typeface="Calibri"/>
              </a:rPr>
              <a:t>Customization</a:t>
            </a:r>
          </a:p>
        </p:txBody>
      </p:sp>
      <p:sp>
        <p:nvSpPr>
          <p:cNvPr id="54" name="Google Shape;49;p2"/>
          <p:cNvSpPr txBox="1"/>
          <p:nvPr/>
        </p:nvSpPr>
        <p:spPr bwMode="auto">
          <a:xfrm>
            <a:off x="1875144" y="5517232"/>
            <a:ext cx="24627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Stem Medium"/>
                <a:ea typeface="Stem Medium"/>
                <a:cs typeface="Calibri"/>
              </a:rPr>
              <a:t>Retrofitting</a:t>
            </a:r>
          </a:p>
        </p:txBody>
      </p:sp>
      <p:sp>
        <p:nvSpPr>
          <p:cNvPr id="55" name="Google Shape;49;p2"/>
          <p:cNvSpPr txBox="1"/>
          <p:nvPr/>
        </p:nvSpPr>
        <p:spPr bwMode="auto">
          <a:xfrm>
            <a:off x="2979429" y="5949280"/>
            <a:ext cx="193736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Stem Medium"/>
                <a:ea typeface="Stem Medium"/>
                <a:cs typeface="Calibri"/>
              </a:rPr>
              <a:t>Unique projects</a:t>
            </a:r>
          </a:p>
        </p:txBody>
      </p:sp>
    </p:spTree>
    <p:extLst>
      <p:ext uri="{BB962C8B-B14F-4D97-AF65-F5344CB8AC3E}">
        <p14:creationId xmlns:p14="http://schemas.microsoft.com/office/powerpoint/2010/main" val="267084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928" y="708449"/>
            <a:ext cx="4904072" cy="614955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70" y="23750"/>
            <a:ext cx="90060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3" y="-13375"/>
            <a:ext cx="12829196" cy="6895125"/>
            <a:chOff x="-3" y="-13375"/>
            <a:chExt cx="12829196" cy="6895125"/>
          </a:xfrm>
        </p:grpSpPr>
        <p:grpSp>
          <p:nvGrpSpPr>
            <p:cNvPr id="21" name="Group 20"/>
            <p:cNvGrpSpPr/>
            <p:nvPr/>
          </p:nvGrpSpPr>
          <p:grpSpPr>
            <a:xfrm>
              <a:off x="-3" y="-13375"/>
              <a:ext cx="12829196" cy="6895125"/>
              <a:chOff x="-3" y="-13375"/>
              <a:chExt cx="12829196" cy="6895125"/>
            </a:xfrm>
          </p:grpSpPr>
          <p:sp>
            <p:nvSpPr>
              <p:cNvPr id="22" name="Parallelogram 3"/>
              <p:cNvSpPr/>
              <p:nvPr userDrawn="1"/>
            </p:nvSpPr>
            <p:spPr bwMode="auto">
              <a:xfrm rot="10800000">
                <a:off x="-2" y="0"/>
                <a:ext cx="4512223" cy="373058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0580" h="3811904">
                    <a:moveTo>
                      <a:pt x="0" y="3811904"/>
                    </a:moveTo>
                    <a:lnTo>
                      <a:pt x="4610580" y="0"/>
                    </a:lnTo>
                    <a:cubicBezTo>
                      <a:pt x="4608870" y="226828"/>
                      <a:pt x="4607161" y="453656"/>
                      <a:pt x="4605451" y="680484"/>
                    </a:cubicBezTo>
                    <a:lnTo>
                      <a:pt x="856108" y="3811904"/>
                    </a:lnTo>
                    <a:lnTo>
                      <a:pt x="0" y="381190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3"/>
              <p:cNvSpPr/>
              <p:nvPr userDrawn="1"/>
            </p:nvSpPr>
            <p:spPr bwMode="auto">
              <a:xfrm>
                <a:off x="1463352" y="-13375"/>
                <a:ext cx="9853295" cy="688070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1"/>
                  <a:gd name="connsiteY0" fmla="*/ 3871005 h 3871005"/>
                  <a:gd name="connsiteX1" fmla="*/ 4610580 w 5404131"/>
                  <a:gd name="connsiteY1" fmla="*/ 59101 h 3871005"/>
                  <a:gd name="connsiteX2" fmla="*/ 5404129 w 5404131"/>
                  <a:gd name="connsiteY2" fmla="*/ 66321 h 3871005"/>
                  <a:gd name="connsiteX3" fmla="*/ 856108 w 5404131"/>
                  <a:gd name="connsiteY3" fmla="*/ 3871005 h 3871005"/>
                  <a:gd name="connsiteX4" fmla="*/ 0 w 5404131"/>
                  <a:gd name="connsiteY4" fmla="*/ 3871005 h 3871005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30531"/>
                  <a:gd name="connsiteY0" fmla="*/ 3824486 h 3824486"/>
                  <a:gd name="connsiteX1" fmla="*/ 4610580 w 5430531"/>
                  <a:gd name="connsiteY1" fmla="*/ 12582 h 3824486"/>
                  <a:gd name="connsiteX2" fmla="*/ 5430531 w 5430531"/>
                  <a:gd name="connsiteY2" fmla="*/ 0 h 3824486"/>
                  <a:gd name="connsiteX3" fmla="*/ 856108 w 5430531"/>
                  <a:gd name="connsiteY3" fmla="*/ 3824486 h 3824486"/>
                  <a:gd name="connsiteX4" fmla="*/ 0 w 5430531"/>
                  <a:gd name="connsiteY4" fmla="*/ 3824486 h 3824486"/>
                  <a:gd name="connsiteX0" fmla="*/ 0 w 5450333"/>
                  <a:gd name="connsiteY0" fmla="*/ 3824486 h 3824486"/>
                  <a:gd name="connsiteX1" fmla="*/ 4610580 w 5450333"/>
                  <a:gd name="connsiteY1" fmla="*/ 12582 h 3824486"/>
                  <a:gd name="connsiteX2" fmla="*/ 5450333 w 5450333"/>
                  <a:gd name="connsiteY2" fmla="*/ 0 h 3824486"/>
                  <a:gd name="connsiteX3" fmla="*/ 856108 w 5450333"/>
                  <a:gd name="connsiteY3" fmla="*/ 3824486 h 3824486"/>
                  <a:gd name="connsiteX4" fmla="*/ 0 w 5450333"/>
                  <a:gd name="connsiteY4" fmla="*/ 3824486 h 3824486"/>
                  <a:gd name="connsiteX0" fmla="*/ 0 w 5476735"/>
                  <a:gd name="connsiteY0" fmla="*/ 3824486 h 3824486"/>
                  <a:gd name="connsiteX1" fmla="*/ 4610580 w 5476735"/>
                  <a:gd name="connsiteY1" fmla="*/ 12582 h 3824486"/>
                  <a:gd name="connsiteX2" fmla="*/ 5476735 w 5476735"/>
                  <a:gd name="connsiteY2" fmla="*/ 0 h 3824486"/>
                  <a:gd name="connsiteX3" fmla="*/ 856108 w 5476735"/>
                  <a:gd name="connsiteY3" fmla="*/ 3824486 h 3824486"/>
                  <a:gd name="connsiteX4" fmla="*/ 0 w 5476735"/>
                  <a:gd name="connsiteY4" fmla="*/ 3824486 h 382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735" h="3824486">
                    <a:moveTo>
                      <a:pt x="0" y="3824486"/>
                    </a:moveTo>
                    <a:lnTo>
                      <a:pt x="4610580" y="12582"/>
                    </a:lnTo>
                    <a:lnTo>
                      <a:pt x="5476735" y="0"/>
                    </a:lnTo>
                    <a:lnTo>
                      <a:pt x="856108" y="3824486"/>
                    </a:lnTo>
                    <a:lnTo>
                      <a:pt x="0" y="382448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3"/>
              <p:cNvSpPr/>
              <p:nvPr userDrawn="1"/>
            </p:nvSpPr>
            <p:spPr bwMode="auto">
              <a:xfrm>
                <a:off x="3106525" y="-10450"/>
                <a:ext cx="9722668" cy="6877780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0"/>
                  <a:gd name="connsiteY0" fmla="*/ 3865195 h 3865195"/>
                  <a:gd name="connsiteX1" fmla="*/ 4610580 w 5404130"/>
                  <a:gd name="connsiteY1" fmla="*/ 53291 h 3865195"/>
                  <a:gd name="connsiteX2" fmla="*/ 5404128 w 5404130"/>
                  <a:gd name="connsiteY2" fmla="*/ 67111 h 3865195"/>
                  <a:gd name="connsiteX3" fmla="*/ 856108 w 5404130"/>
                  <a:gd name="connsiteY3" fmla="*/ 3865195 h 3865195"/>
                  <a:gd name="connsiteX4" fmla="*/ 0 w 5404130"/>
                  <a:gd name="connsiteY4" fmla="*/ 3865195 h 3865195"/>
                  <a:gd name="connsiteX0" fmla="*/ 0 w 5404134"/>
                  <a:gd name="connsiteY0" fmla="*/ 3906838 h 3906838"/>
                  <a:gd name="connsiteX1" fmla="*/ 4610580 w 5404134"/>
                  <a:gd name="connsiteY1" fmla="*/ 94934 h 3906838"/>
                  <a:gd name="connsiteX2" fmla="*/ 5404128 w 5404134"/>
                  <a:gd name="connsiteY2" fmla="*/ 108754 h 3906838"/>
                  <a:gd name="connsiteX3" fmla="*/ 856108 w 5404134"/>
                  <a:gd name="connsiteY3" fmla="*/ 3906838 h 3906838"/>
                  <a:gd name="connsiteX4" fmla="*/ 0 w 5404134"/>
                  <a:gd name="connsiteY4" fmla="*/ 3906838 h 3906838"/>
                  <a:gd name="connsiteX0" fmla="*/ 0 w 5404128"/>
                  <a:gd name="connsiteY0" fmla="*/ 3822860 h 3822860"/>
                  <a:gd name="connsiteX1" fmla="*/ 4610580 w 5404128"/>
                  <a:gd name="connsiteY1" fmla="*/ 10956 h 3822860"/>
                  <a:gd name="connsiteX2" fmla="*/ 5404128 w 5404128"/>
                  <a:gd name="connsiteY2" fmla="*/ 24776 h 3822860"/>
                  <a:gd name="connsiteX3" fmla="*/ 856108 w 5404128"/>
                  <a:gd name="connsiteY3" fmla="*/ 3822860 h 3822860"/>
                  <a:gd name="connsiteX4" fmla="*/ 0 w 5404128"/>
                  <a:gd name="connsiteY4" fmla="*/ 3822860 h 38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4128" h="3822860">
                    <a:moveTo>
                      <a:pt x="0" y="3822860"/>
                    </a:moveTo>
                    <a:lnTo>
                      <a:pt x="4610580" y="10956"/>
                    </a:lnTo>
                    <a:cubicBezTo>
                      <a:pt x="5051113" y="-6440"/>
                      <a:pt x="5089008" y="-4033"/>
                      <a:pt x="5404128" y="24776"/>
                    </a:cubicBezTo>
                    <a:lnTo>
                      <a:pt x="856108" y="3822860"/>
                    </a:lnTo>
                    <a:lnTo>
                      <a:pt x="0" y="382286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Triangle 24"/>
              <p:cNvSpPr/>
              <p:nvPr userDrawn="1"/>
            </p:nvSpPr>
            <p:spPr bwMode="auto">
              <a:xfrm rot="16200000">
                <a:off x="9743472" y="4418802"/>
                <a:ext cx="2224078" cy="2672978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 userDrawn="1"/>
            </p:nvSpPr>
            <p:spPr bwMode="auto">
              <a:xfrm rot="5400000">
                <a:off x="236745" y="-236745"/>
                <a:ext cx="2345909" cy="2819400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 userDrawn="1"/>
            </p:nvCxnSpPr>
            <p:spPr bwMode="auto">
              <a:xfrm flipV="1">
                <a:off x="10923321" y="6025169"/>
                <a:ext cx="1086104" cy="85658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auto">
              <a:xfrm flipV="1">
                <a:off x="-3" y="473013"/>
                <a:ext cx="1930402" cy="1625898"/>
              </a:xfrm>
              <a:prstGeom prst="line">
                <a:avLst/>
              </a:prstGeom>
              <a:ln w="9525">
                <a:solidFill>
                  <a:schemeClr val="bg1">
                    <a:alpha val="3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0462736" y="428439"/>
              <a:ext cx="1254559" cy="648072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570012" y="503503"/>
            <a:ext cx="9469084" cy="555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 kern="1200">
                <a:solidFill>
                  <a:schemeClr val="tx1"/>
                </a:solidFill>
                <a:latin typeface="Stem Medium"/>
                <a:ea typeface="Stem Medium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Our competencies and partnership models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560488" y="1485901"/>
            <a:ext cx="6279700" cy="4967558"/>
          </a:xfrm>
        </p:spPr>
        <p:txBody>
          <a:bodyPr>
            <a:normAutofit/>
          </a:bodyPr>
          <a:lstStyle/>
          <a:p>
            <a:r>
              <a:rPr lang="en-US" dirty="0"/>
              <a:t>WMS deep knowledge – development and implementation experience, knowledge of business processes, development</a:t>
            </a:r>
          </a:p>
          <a:p>
            <a:r>
              <a:rPr lang="en-US" dirty="0"/>
              <a:t>Availability of human resources, including warehouse logistics specialists</a:t>
            </a:r>
          </a:p>
          <a:p>
            <a:r>
              <a:rPr lang="en-US" dirty="0"/>
              <a:t>The ability to develop solutions at the edge of WMS and</a:t>
            </a:r>
          </a:p>
          <a:p>
            <a:r>
              <a:rPr lang="en-US" dirty="0"/>
              <a:t>   other products/equipment (WCS). Integration experience with  various equipment</a:t>
            </a:r>
          </a:p>
          <a:p>
            <a:r>
              <a:rPr lang="en-US" dirty="0"/>
              <a:t>Development of custom solutions that are not included in  WMS functionality 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0" y="1780327"/>
            <a:ext cx="965198" cy="808410"/>
          </a:xfrm>
          <a:prstGeom prst="line">
            <a:avLst/>
          </a:prstGeom>
          <a:ln w="9525">
            <a:solidFill>
              <a:srgbClr val="6691E8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38" y="1631063"/>
            <a:ext cx="5339426" cy="540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0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260" y="555316"/>
            <a:ext cx="5045131" cy="632643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70" y="23750"/>
            <a:ext cx="90060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3" y="-13375"/>
            <a:ext cx="12829196" cy="6895125"/>
            <a:chOff x="-3" y="-13375"/>
            <a:chExt cx="12829196" cy="6895125"/>
          </a:xfrm>
        </p:grpSpPr>
        <p:grpSp>
          <p:nvGrpSpPr>
            <p:cNvPr id="21" name="Group 20"/>
            <p:cNvGrpSpPr/>
            <p:nvPr/>
          </p:nvGrpSpPr>
          <p:grpSpPr>
            <a:xfrm>
              <a:off x="-3" y="-13375"/>
              <a:ext cx="12829196" cy="6895125"/>
              <a:chOff x="-3" y="-13375"/>
              <a:chExt cx="12829196" cy="6895125"/>
            </a:xfrm>
          </p:grpSpPr>
          <p:sp>
            <p:nvSpPr>
              <p:cNvPr id="22" name="Parallelogram 3"/>
              <p:cNvSpPr/>
              <p:nvPr userDrawn="1"/>
            </p:nvSpPr>
            <p:spPr bwMode="auto">
              <a:xfrm rot="10800000">
                <a:off x="-2" y="0"/>
                <a:ext cx="4512223" cy="373058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0580" h="3811904">
                    <a:moveTo>
                      <a:pt x="0" y="3811904"/>
                    </a:moveTo>
                    <a:lnTo>
                      <a:pt x="4610580" y="0"/>
                    </a:lnTo>
                    <a:cubicBezTo>
                      <a:pt x="4608870" y="226828"/>
                      <a:pt x="4607161" y="453656"/>
                      <a:pt x="4605451" y="680484"/>
                    </a:cubicBezTo>
                    <a:lnTo>
                      <a:pt x="856108" y="3811904"/>
                    </a:lnTo>
                    <a:lnTo>
                      <a:pt x="0" y="381190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3"/>
              <p:cNvSpPr/>
              <p:nvPr userDrawn="1"/>
            </p:nvSpPr>
            <p:spPr bwMode="auto">
              <a:xfrm>
                <a:off x="1463352" y="-13375"/>
                <a:ext cx="9853295" cy="688070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1"/>
                  <a:gd name="connsiteY0" fmla="*/ 3871005 h 3871005"/>
                  <a:gd name="connsiteX1" fmla="*/ 4610580 w 5404131"/>
                  <a:gd name="connsiteY1" fmla="*/ 59101 h 3871005"/>
                  <a:gd name="connsiteX2" fmla="*/ 5404129 w 5404131"/>
                  <a:gd name="connsiteY2" fmla="*/ 66321 h 3871005"/>
                  <a:gd name="connsiteX3" fmla="*/ 856108 w 5404131"/>
                  <a:gd name="connsiteY3" fmla="*/ 3871005 h 3871005"/>
                  <a:gd name="connsiteX4" fmla="*/ 0 w 5404131"/>
                  <a:gd name="connsiteY4" fmla="*/ 3871005 h 3871005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30531"/>
                  <a:gd name="connsiteY0" fmla="*/ 3824486 h 3824486"/>
                  <a:gd name="connsiteX1" fmla="*/ 4610580 w 5430531"/>
                  <a:gd name="connsiteY1" fmla="*/ 12582 h 3824486"/>
                  <a:gd name="connsiteX2" fmla="*/ 5430531 w 5430531"/>
                  <a:gd name="connsiteY2" fmla="*/ 0 h 3824486"/>
                  <a:gd name="connsiteX3" fmla="*/ 856108 w 5430531"/>
                  <a:gd name="connsiteY3" fmla="*/ 3824486 h 3824486"/>
                  <a:gd name="connsiteX4" fmla="*/ 0 w 5430531"/>
                  <a:gd name="connsiteY4" fmla="*/ 3824486 h 3824486"/>
                  <a:gd name="connsiteX0" fmla="*/ 0 w 5450333"/>
                  <a:gd name="connsiteY0" fmla="*/ 3824486 h 3824486"/>
                  <a:gd name="connsiteX1" fmla="*/ 4610580 w 5450333"/>
                  <a:gd name="connsiteY1" fmla="*/ 12582 h 3824486"/>
                  <a:gd name="connsiteX2" fmla="*/ 5450333 w 5450333"/>
                  <a:gd name="connsiteY2" fmla="*/ 0 h 3824486"/>
                  <a:gd name="connsiteX3" fmla="*/ 856108 w 5450333"/>
                  <a:gd name="connsiteY3" fmla="*/ 3824486 h 3824486"/>
                  <a:gd name="connsiteX4" fmla="*/ 0 w 5450333"/>
                  <a:gd name="connsiteY4" fmla="*/ 3824486 h 3824486"/>
                  <a:gd name="connsiteX0" fmla="*/ 0 w 5476735"/>
                  <a:gd name="connsiteY0" fmla="*/ 3824486 h 3824486"/>
                  <a:gd name="connsiteX1" fmla="*/ 4610580 w 5476735"/>
                  <a:gd name="connsiteY1" fmla="*/ 12582 h 3824486"/>
                  <a:gd name="connsiteX2" fmla="*/ 5476735 w 5476735"/>
                  <a:gd name="connsiteY2" fmla="*/ 0 h 3824486"/>
                  <a:gd name="connsiteX3" fmla="*/ 856108 w 5476735"/>
                  <a:gd name="connsiteY3" fmla="*/ 3824486 h 3824486"/>
                  <a:gd name="connsiteX4" fmla="*/ 0 w 5476735"/>
                  <a:gd name="connsiteY4" fmla="*/ 3824486 h 382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735" h="3824486">
                    <a:moveTo>
                      <a:pt x="0" y="3824486"/>
                    </a:moveTo>
                    <a:lnTo>
                      <a:pt x="4610580" y="12582"/>
                    </a:lnTo>
                    <a:lnTo>
                      <a:pt x="5476735" y="0"/>
                    </a:lnTo>
                    <a:lnTo>
                      <a:pt x="856108" y="3824486"/>
                    </a:lnTo>
                    <a:lnTo>
                      <a:pt x="0" y="382448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3"/>
              <p:cNvSpPr/>
              <p:nvPr userDrawn="1"/>
            </p:nvSpPr>
            <p:spPr bwMode="auto">
              <a:xfrm>
                <a:off x="3106525" y="-10450"/>
                <a:ext cx="9722668" cy="6877780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0"/>
                  <a:gd name="connsiteY0" fmla="*/ 3865195 h 3865195"/>
                  <a:gd name="connsiteX1" fmla="*/ 4610580 w 5404130"/>
                  <a:gd name="connsiteY1" fmla="*/ 53291 h 3865195"/>
                  <a:gd name="connsiteX2" fmla="*/ 5404128 w 5404130"/>
                  <a:gd name="connsiteY2" fmla="*/ 67111 h 3865195"/>
                  <a:gd name="connsiteX3" fmla="*/ 856108 w 5404130"/>
                  <a:gd name="connsiteY3" fmla="*/ 3865195 h 3865195"/>
                  <a:gd name="connsiteX4" fmla="*/ 0 w 5404130"/>
                  <a:gd name="connsiteY4" fmla="*/ 3865195 h 3865195"/>
                  <a:gd name="connsiteX0" fmla="*/ 0 w 5404134"/>
                  <a:gd name="connsiteY0" fmla="*/ 3906838 h 3906838"/>
                  <a:gd name="connsiteX1" fmla="*/ 4610580 w 5404134"/>
                  <a:gd name="connsiteY1" fmla="*/ 94934 h 3906838"/>
                  <a:gd name="connsiteX2" fmla="*/ 5404128 w 5404134"/>
                  <a:gd name="connsiteY2" fmla="*/ 108754 h 3906838"/>
                  <a:gd name="connsiteX3" fmla="*/ 856108 w 5404134"/>
                  <a:gd name="connsiteY3" fmla="*/ 3906838 h 3906838"/>
                  <a:gd name="connsiteX4" fmla="*/ 0 w 5404134"/>
                  <a:gd name="connsiteY4" fmla="*/ 3906838 h 3906838"/>
                  <a:gd name="connsiteX0" fmla="*/ 0 w 5404128"/>
                  <a:gd name="connsiteY0" fmla="*/ 3822860 h 3822860"/>
                  <a:gd name="connsiteX1" fmla="*/ 4610580 w 5404128"/>
                  <a:gd name="connsiteY1" fmla="*/ 10956 h 3822860"/>
                  <a:gd name="connsiteX2" fmla="*/ 5404128 w 5404128"/>
                  <a:gd name="connsiteY2" fmla="*/ 24776 h 3822860"/>
                  <a:gd name="connsiteX3" fmla="*/ 856108 w 5404128"/>
                  <a:gd name="connsiteY3" fmla="*/ 3822860 h 3822860"/>
                  <a:gd name="connsiteX4" fmla="*/ 0 w 5404128"/>
                  <a:gd name="connsiteY4" fmla="*/ 3822860 h 38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4128" h="3822860">
                    <a:moveTo>
                      <a:pt x="0" y="3822860"/>
                    </a:moveTo>
                    <a:lnTo>
                      <a:pt x="4610580" y="10956"/>
                    </a:lnTo>
                    <a:cubicBezTo>
                      <a:pt x="5051113" y="-6440"/>
                      <a:pt x="5089008" y="-4033"/>
                      <a:pt x="5404128" y="24776"/>
                    </a:cubicBezTo>
                    <a:lnTo>
                      <a:pt x="856108" y="3822860"/>
                    </a:lnTo>
                    <a:lnTo>
                      <a:pt x="0" y="382286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Triangle 24"/>
              <p:cNvSpPr/>
              <p:nvPr userDrawn="1"/>
            </p:nvSpPr>
            <p:spPr bwMode="auto">
              <a:xfrm rot="16200000">
                <a:off x="9743472" y="4418802"/>
                <a:ext cx="2224078" cy="2672978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 userDrawn="1"/>
            </p:nvSpPr>
            <p:spPr bwMode="auto">
              <a:xfrm rot="5400000">
                <a:off x="236745" y="-236745"/>
                <a:ext cx="2345909" cy="2819400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 userDrawn="1"/>
            </p:nvCxnSpPr>
            <p:spPr bwMode="auto">
              <a:xfrm flipV="1">
                <a:off x="10923321" y="6025169"/>
                <a:ext cx="1086104" cy="85658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auto">
              <a:xfrm flipV="1">
                <a:off x="-3" y="473013"/>
                <a:ext cx="1930402" cy="1625898"/>
              </a:xfrm>
              <a:prstGeom prst="line">
                <a:avLst/>
              </a:prstGeom>
              <a:ln w="9525">
                <a:solidFill>
                  <a:schemeClr val="bg1">
                    <a:alpha val="3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0462736" y="428439"/>
              <a:ext cx="1254559" cy="648072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570012" y="206628"/>
            <a:ext cx="8949010" cy="15034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 kern="1200">
                <a:solidFill>
                  <a:schemeClr val="tx1"/>
                </a:solidFill>
                <a:latin typeface="Stem Medium"/>
                <a:ea typeface="Stem Medium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Development of automated control systems for warehouse equipment and robots (WCS)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560488" y="2267657"/>
            <a:ext cx="6410328" cy="3359231"/>
          </a:xfrm>
        </p:spPr>
        <p:txBody>
          <a:bodyPr>
            <a:normAutofit/>
          </a:bodyPr>
          <a:lstStyle/>
          <a:p>
            <a:r>
              <a:rPr lang="en-US" dirty="0"/>
              <a:t>WCS as an intermediary software between RCS robot control system and WMS warehouse management system to coordinate the materials and containers using automated equipment and robots</a:t>
            </a:r>
          </a:p>
          <a:p>
            <a:r>
              <a:rPr lang="en-US" dirty="0"/>
              <a:t>Integration of RCS and WMS systems using various protocols, including REST API</a:t>
            </a:r>
          </a:p>
          <a:p>
            <a:r>
              <a:rPr lang="en-US" dirty="0"/>
              <a:t>Integration with different warehouse equipment at the PLC level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0" y="1780327"/>
            <a:ext cx="965198" cy="808410"/>
          </a:xfrm>
          <a:prstGeom prst="line">
            <a:avLst/>
          </a:prstGeom>
          <a:ln w="9525">
            <a:solidFill>
              <a:srgbClr val="6691E8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38" y="1631063"/>
            <a:ext cx="5339426" cy="540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6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5848" y="668888"/>
            <a:ext cx="4926152" cy="617723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70" y="23750"/>
            <a:ext cx="90060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3" y="-13375"/>
            <a:ext cx="12829196" cy="6895125"/>
            <a:chOff x="-3" y="-13375"/>
            <a:chExt cx="12829196" cy="6895125"/>
          </a:xfrm>
        </p:grpSpPr>
        <p:grpSp>
          <p:nvGrpSpPr>
            <p:cNvPr id="21" name="Group 20"/>
            <p:cNvGrpSpPr/>
            <p:nvPr/>
          </p:nvGrpSpPr>
          <p:grpSpPr>
            <a:xfrm>
              <a:off x="-3" y="-13375"/>
              <a:ext cx="12829196" cy="6895125"/>
              <a:chOff x="-3" y="-13375"/>
              <a:chExt cx="12829196" cy="6895125"/>
            </a:xfrm>
          </p:grpSpPr>
          <p:sp>
            <p:nvSpPr>
              <p:cNvPr id="22" name="Parallelogram 3"/>
              <p:cNvSpPr/>
              <p:nvPr userDrawn="1"/>
            </p:nvSpPr>
            <p:spPr bwMode="auto">
              <a:xfrm rot="10800000">
                <a:off x="-2" y="0"/>
                <a:ext cx="4512223" cy="373058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0580" h="3811904">
                    <a:moveTo>
                      <a:pt x="0" y="3811904"/>
                    </a:moveTo>
                    <a:lnTo>
                      <a:pt x="4610580" y="0"/>
                    </a:lnTo>
                    <a:cubicBezTo>
                      <a:pt x="4608870" y="226828"/>
                      <a:pt x="4607161" y="453656"/>
                      <a:pt x="4605451" y="680484"/>
                    </a:cubicBezTo>
                    <a:lnTo>
                      <a:pt x="856108" y="3811904"/>
                    </a:lnTo>
                    <a:lnTo>
                      <a:pt x="0" y="381190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3"/>
              <p:cNvSpPr/>
              <p:nvPr userDrawn="1"/>
            </p:nvSpPr>
            <p:spPr bwMode="auto">
              <a:xfrm>
                <a:off x="1463352" y="-13375"/>
                <a:ext cx="9853295" cy="688070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1"/>
                  <a:gd name="connsiteY0" fmla="*/ 3871005 h 3871005"/>
                  <a:gd name="connsiteX1" fmla="*/ 4610580 w 5404131"/>
                  <a:gd name="connsiteY1" fmla="*/ 59101 h 3871005"/>
                  <a:gd name="connsiteX2" fmla="*/ 5404129 w 5404131"/>
                  <a:gd name="connsiteY2" fmla="*/ 66321 h 3871005"/>
                  <a:gd name="connsiteX3" fmla="*/ 856108 w 5404131"/>
                  <a:gd name="connsiteY3" fmla="*/ 3871005 h 3871005"/>
                  <a:gd name="connsiteX4" fmla="*/ 0 w 5404131"/>
                  <a:gd name="connsiteY4" fmla="*/ 3871005 h 3871005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30531"/>
                  <a:gd name="connsiteY0" fmla="*/ 3824486 h 3824486"/>
                  <a:gd name="connsiteX1" fmla="*/ 4610580 w 5430531"/>
                  <a:gd name="connsiteY1" fmla="*/ 12582 h 3824486"/>
                  <a:gd name="connsiteX2" fmla="*/ 5430531 w 5430531"/>
                  <a:gd name="connsiteY2" fmla="*/ 0 h 3824486"/>
                  <a:gd name="connsiteX3" fmla="*/ 856108 w 5430531"/>
                  <a:gd name="connsiteY3" fmla="*/ 3824486 h 3824486"/>
                  <a:gd name="connsiteX4" fmla="*/ 0 w 5430531"/>
                  <a:gd name="connsiteY4" fmla="*/ 3824486 h 3824486"/>
                  <a:gd name="connsiteX0" fmla="*/ 0 w 5450333"/>
                  <a:gd name="connsiteY0" fmla="*/ 3824486 h 3824486"/>
                  <a:gd name="connsiteX1" fmla="*/ 4610580 w 5450333"/>
                  <a:gd name="connsiteY1" fmla="*/ 12582 h 3824486"/>
                  <a:gd name="connsiteX2" fmla="*/ 5450333 w 5450333"/>
                  <a:gd name="connsiteY2" fmla="*/ 0 h 3824486"/>
                  <a:gd name="connsiteX3" fmla="*/ 856108 w 5450333"/>
                  <a:gd name="connsiteY3" fmla="*/ 3824486 h 3824486"/>
                  <a:gd name="connsiteX4" fmla="*/ 0 w 5450333"/>
                  <a:gd name="connsiteY4" fmla="*/ 3824486 h 3824486"/>
                  <a:gd name="connsiteX0" fmla="*/ 0 w 5476735"/>
                  <a:gd name="connsiteY0" fmla="*/ 3824486 h 3824486"/>
                  <a:gd name="connsiteX1" fmla="*/ 4610580 w 5476735"/>
                  <a:gd name="connsiteY1" fmla="*/ 12582 h 3824486"/>
                  <a:gd name="connsiteX2" fmla="*/ 5476735 w 5476735"/>
                  <a:gd name="connsiteY2" fmla="*/ 0 h 3824486"/>
                  <a:gd name="connsiteX3" fmla="*/ 856108 w 5476735"/>
                  <a:gd name="connsiteY3" fmla="*/ 3824486 h 3824486"/>
                  <a:gd name="connsiteX4" fmla="*/ 0 w 5476735"/>
                  <a:gd name="connsiteY4" fmla="*/ 3824486 h 382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735" h="3824486">
                    <a:moveTo>
                      <a:pt x="0" y="3824486"/>
                    </a:moveTo>
                    <a:lnTo>
                      <a:pt x="4610580" y="12582"/>
                    </a:lnTo>
                    <a:lnTo>
                      <a:pt x="5476735" y="0"/>
                    </a:lnTo>
                    <a:lnTo>
                      <a:pt x="856108" y="3824486"/>
                    </a:lnTo>
                    <a:lnTo>
                      <a:pt x="0" y="382448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3"/>
              <p:cNvSpPr/>
              <p:nvPr userDrawn="1"/>
            </p:nvSpPr>
            <p:spPr bwMode="auto">
              <a:xfrm>
                <a:off x="3106525" y="-10450"/>
                <a:ext cx="9722668" cy="6877780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0"/>
                  <a:gd name="connsiteY0" fmla="*/ 3865195 h 3865195"/>
                  <a:gd name="connsiteX1" fmla="*/ 4610580 w 5404130"/>
                  <a:gd name="connsiteY1" fmla="*/ 53291 h 3865195"/>
                  <a:gd name="connsiteX2" fmla="*/ 5404128 w 5404130"/>
                  <a:gd name="connsiteY2" fmla="*/ 67111 h 3865195"/>
                  <a:gd name="connsiteX3" fmla="*/ 856108 w 5404130"/>
                  <a:gd name="connsiteY3" fmla="*/ 3865195 h 3865195"/>
                  <a:gd name="connsiteX4" fmla="*/ 0 w 5404130"/>
                  <a:gd name="connsiteY4" fmla="*/ 3865195 h 3865195"/>
                  <a:gd name="connsiteX0" fmla="*/ 0 w 5404134"/>
                  <a:gd name="connsiteY0" fmla="*/ 3906838 h 3906838"/>
                  <a:gd name="connsiteX1" fmla="*/ 4610580 w 5404134"/>
                  <a:gd name="connsiteY1" fmla="*/ 94934 h 3906838"/>
                  <a:gd name="connsiteX2" fmla="*/ 5404128 w 5404134"/>
                  <a:gd name="connsiteY2" fmla="*/ 108754 h 3906838"/>
                  <a:gd name="connsiteX3" fmla="*/ 856108 w 5404134"/>
                  <a:gd name="connsiteY3" fmla="*/ 3906838 h 3906838"/>
                  <a:gd name="connsiteX4" fmla="*/ 0 w 5404134"/>
                  <a:gd name="connsiteY4" fmla="*/ 3906838 h 3906838"/>
                  <a:gd name="connsiteX0" fmla="*/ 0 w 5404128"/>
                  <a:gd name="connsiteY0" fmla="*/ 3822860 h 3822860"/>
                  <a:gd name="connsiteX1" fmla="*/ 4610580 w 5404128"/>
                  <a:gd name="connsiteY1" fmla="*/ 10956 h 3822860"/>
                  <a:gd name="connsiteX2" fmla="*/ 5404128 w 5404128"/>
                  <a:gd name="connsiteY2" fmla="*/ 24776 h 3822860"/>
                  <a:gd name="connsiteX3" fmla="*/ 856108 w 5404128"/>
                  <a:gd name="connsiteY3" fmla="*/ 3822860 h 3822860"/>
                  <a:gd name="connsiteX4" fmla="*/ 0 w 5404128"/>
                  <a:gd name="connsiteY4" fmla="*/ 3822860 h 38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4128" h="3822860">
                    <a:moveTo>
                      <a:pt x="0" y="3822860"/>
                    </a:moveTo>
                    <a:lnTo>
                      <a:pt x="4610580" y="10956"/>
                    </a:lnTo>
                    <a:cubicBezTo>
                      <a:pt x="5051113" y="-6440"/>
                      <a:pt x="5089008" y="-4033"/>
                      <a:pt x="5404128" y="24776"/>
                    </a:cubicBezTo>
                    <a:lnTo>
                      <a:pt x="856108" y="3822860"/>
                    </a:lnTo>
                    <a:lnTo>
                      <a:pt x="0" y="382286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Triangle 24"/>
              <p:cNvSpPr/>
              <p:nvPr userDrawn="1"/>
            </p:nvSpPr>
            <p:spPr bwMode="auto">
              <a:xfrm rot="16200000">
                <a:off x="9743472" y="4418802"/>
                <a:ext cx="2224078" cy="2672978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 userDrawn="1"/>
            </p:nvSpPr>
            <p:spPr bwMode="auto">
              <a:xfrm rot="5400000">
                <a:off x="236745" y="-236745"/>
                <a:ext cx="2345909" cy="2819400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 userDrawn="1"/>
            </p:nvCxnSpPr>
            <p:spPr bwMode="auto">
              <a:xfrm flipV="1">
                <a:off x="10923321" y="6025169"/>
                <a:ext cx="1086104" cy="85658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auto">
              <a:xfrm flipV="1">
                <a:off x="-3" y="473013"/>
                <a:ext cx="1930402" cy="1625898"/>
              </a:xfrm>
              <a:prstGeom prst="line">
                <a:avLst/>
              </a:prstGeom>
              <a:ln w="9525">
                <a:solidFill>
                  <a:schemeClr val="bg1">
                    <a:alpha val="3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0462736" y="428439"/>
              <a:ext cx="1254559" cy="648072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570012" y="503504"/>
            <a:ext cx="8949010" cy="6694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 kern="1200">
                <a:solidFill>
                  <a:schemeClr val="tx1"/>
                </a:solidFill>
                <a:latin typeface="Stem Medium"/>
                <a:ea typeface="Stem Medium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Project specifics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560487" y="1425039"/>
            <a:ext cx="6640451" cy="50284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Stem Text Bold" pitchFamily="34" charset="-52"/>
                <a:ea typeface="Stem Text Bold" pitchFamily="34" charset="-52"/>
              </a:rPr>
              <a:t>Conveyor integration </a:t>
            </a:r>
          </a:p>
          <a:p>
            <a:pPr marL="432000" indent="0">
              <a:buNone/>
            </a:pPr>
            <a:r>
              <a:rPr lang="en-US" dirty="0"/>
              <a:t>TKE conveyor  integration including customized (TGW and others), PBL, cable cutting machine</a:t>
            </a:r>
          </a:p>
          <a:p>
            <a:r>
              <a:rPr lang="en-US" dirty="0">
                <a:latin typeface="Stem Text Bold" pitchFamily="34" charset="-52"/>
                <a:ea typeface="Stem Text Bold" pitchFamily="34" charset="-52"/>
              </a:rPr>
              <a:t>Warehouse automation </a:t>
            </a:r>
          </a:p>
          <a:p>
            <a:pPr marL="432000" indent="0">
              <a:buNone/>
            </a:pPr>
            <a:r>
              <a:rPr lang="en-US" dirty="0"/>
              <a:t>Fully automated Kocher-</a:t>
            </a:r>
            <a:r>
              <a:rPr lang="en-US" dirty="0" err="1"/>
              <a:t>Plastik</a:t>
            </a:r>
            <a:r>
              <a:rPr lang="en-US" dirty="0"/>
              <a:t>, Prima</a:t>
            </a:r>
          </a:p>
          <a:p>
            <a:r>
              <a:rPr lang="en-US" dirty="0">
                <a:latin typeface="Stem Text Bold" pitchFamily="34" charset="-52"/>
                <a:ea typeface="Stem Text Bold" pitchFamily="34" charset="-52"/>
              </a:rPr>
              <a:t>Retro-fitting</a:t>
            </a:r>
          </a:p>
          <a:p>
            <a:pPr marL="432000" indent="0">
              <a:buNone/>
            </a:pPr>
            <a:r>
              <a:rPr lang="en-US" dirty="0"/>
              <a:t>Nissan: integration with cranes and conveyors (dated 1990s) in case of documentation absence. Using a hardware telegram sniffing simulator</a:t>
            </a:r>
          </a:p>
          <a:p>
            <a:pPr marL="432000" indent="0">
              <a:buNone/>
            </a:pPr>
            <a:r>
              <a:rPr lang="en-US" dirty="0" err="1"/>
              <a:t>Damstalh</a:t>
            </a:r>
            <a:r>
              <a:rPr lang="en-US" dirty="0"/>
              <a:t>: retrofitting using a software simulator. Sniffing using remote monitoring cameras for the movement of the crane</a:t>
            </a:r>
          </a:p>
          <a:p>
            <a:r>
              <a:rPr lang="en-US" dirty="0">
                <a:latin typeface="Stem Text Bold" pitchFamily="34" charset="-52"/>
                <a:ea typeface="Stem Text Bold" pitchFamily="34" charset="-52"/>
              </a:rPr>
              <a:t>Equipment integration</a:t>
            </a:r>
          </a:p>
          <a:p>
            <a:pPr marL="432000" indent="0">
              <a:buNone/>
            </a:pPr>
            <a:r>
              <a:rPr lang="en-US" dirty="0" err="1"/>
              <a:t>Ondulus</a:t>
            </a:r>
            <a:r>
              <a:rPr lang="en-US" dirty="0"/>
              <a:t>: integration with equipment (robots, sorting system, conveyors)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0" y="1780327"/>
            <a:ext cx="965198" cy="808410"/>
          </a:xfrm>
          <a:prstGeom prst="line">
            <a:avLst/>
          </a:prstGeom>
          <a:ln w="9525">
            <a:solidFill>
              <a:srgbClr val="6691E8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38" y="1631063"/>
            <a:ext cx="5339426" cy="540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7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5848" y="668889"/>
            <a:ext cx="4926152" cy="617723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70" y="23750"/>
            <a:ext cx="90060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3" y="-13375"/>
            <a:ext cx="12829196" cy="6895125"/>
            <a:chOff x="-3" y="-13375"/>
            <a:chExt cx="12829196" cy="6895125"/>
          </a:xfrm>
        </p:grpSpPr>
        <p:grpSp>
          <p:nvGrpSpPr>
            <p:cNvPr id="21" name="Group 20"/>
            <p:cNvGrpSpPr/>
            <p:nvPr/>
          </p:nvGrpSpPr>
          <p:grpSpPr>
            <a:xfrm>
              <a:off x="-3" y="-13375"/>
              <a:ext cx="12829196" cy="6895125"/>
              <a:chOff x="-3" y="-13375"/>
              <a:chExt cx="12829196" cy="6895125"/>
            </a:xfrm>
          </p:grpSpPr>
          <p:sp>
            <p:nvSpPr>
              <p:cNvPr id="22" name="Parallelogram 3"/>
              <p:cNvSpPr/>
              <p:nvPr userDrawn="1"/>
            </p:nvSpPr>
            <p:spPr bwMode="auto">
              <a:xfrm rot="10800000">
                <a:off x="-2" y="0"/>
                <a:ext cx="4512223" cy="373058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0580" h="3811904">
                    <a:moveTo>
                      <a:pt x="0" y="3811904"/>
                    </a:moveTo>
                    <a:lnTo>
                      <a:pt x="4610580" y="0"/>
                    </a:lnTo>
                    <a:cubicBezTo>
                      <a:pt x="4608870" y="226828"/>
                      <a:pt x="4607161" y="453656"/>
                      <a:pt x="4605451" y="680484"/>
                    </a:cubicBezTo>
                    <a:lnTo>
                      <a:pt x="856108" y="3811904"/>
                    </a:lnTo>
                    <a:lnTo>
                      <a:pt x="0" y="381190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3"/>
              <p:cNvSpPr/>
              <p:nvPr userDrawn="1"/>
            </p:nvSpPr>
            <p:spPr bwMode="auto">
              <a:xfrm>
                <a:off x="1463352" y="-13375"/>
                <a:ext cx="9853295" cy="6880705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1"/>
                  <a:gd name="connsiteY0" fmla="*/ 3871005 h 3871005"/>
                  <a:gd name="connsiteX1" fmla="*/ 4610580 w 5404131"/>
                  <a:gd name="connsiteY1" fmla="*/ 59101 h 3871005"/>
                  <a:gd name="connsiteX2" fmla="*/ 5404129 w 5404131"/>
                  <a:gd name="connsiteY2" fmla="*/ 66321 h 3871005"/>
                  <a:gd name="connsiteX3" fmla="*/ 856108 w 5404131"/>
                  <a:gd name="connsiteY3" fmla="*/ 3871005 h 3871005"/>
                  <a:gd name="connsiteX4" fmla="*/ 0 w 5404131"/>
                  <a:gd name="connsiteY4" fmla="*/ 3871005 h 3871005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04129"/>
                  <a:gd name="connsiteY0" fmla="*/ 3811904 h 3811904"/>
                  <a:gd name="connsiteX1" fmla="*/ 4610580 w 5404129"/>
                  <a:gd name="connsiteY1" fmla="*/ 0 h 3811904"/>
                  <a:gd name="connsiteX2" fmla="*/ 5404129 w 5404129"/>
                  <a:gd name="connsiteY2" fmla="*/ 7220 h 3811904"/>
                  <a:gd name="connsiteX3" fmla="*/ 856108 w 5404129"/>
                  <a:gd name="connsiteY3" fmla="*/ 3811904 h 3811904"/>
                  <a:gd name="connsiteX4" fmla="*/ 0 w 5404129"/>
                  <a:gd name="connsiteY4" fmla="*/ 3811904 h 3811904"/>
                  <a:gd name="connsiteX0" fmla="*/ 0 w 5430531"/>
                  <a:gd name="connsiteY0" fmla="*/ 3824486 h 3824486"/>
                  <a:gd name="connsiteX1" fmla="*/ 4610580 w 5430531"/>
                  <a:gd name="connsiteY1" fmla="*/ 12582 h 3824486"/>
                  <a:gd name="connsiteX2" fmla="*/ 5430531 w 5430531"/>
                  <a:gd name="connsiteY2" fmla="*/ 0 h 3824486"/>
                  <a:gd name="connsiteX3" fmla="*/ 856108 w 5430531"/>
                  <a:gd name="connsiteY3" fmla="*/ 3824486 h 3824486"/>
                  <a:gd name="connsiteX4" fmla="*/ 0 w 5430531"/>
                  <a:gd name="connsiteY4" fmla="*/ 3824486 h 3824486"/>
                  <a:gd name="connsiteX0" fmla="*/ 0 w 5450333"/>
                  <a:gd name="connsiteY0" fmla="*/ 3824486 h 3824486"/>
                  <a:gd name="connsiteX1" fmla="*/ 4610580 w 5450333"/>
                  <a:gd name="connsiteY1" fmla="*/ 12582 h 3824486"/>
                  <a:gd name="connsiteX2" fmla="*/ 5450333 w 5450333"/>
                  <a:gd name="connsiteY2" fmla="*/ 0 h 3824486"/>
                  <a:gd name="connsiteX3" fmla="*/ 856108 w 5450333"/>
                  <a:gd name="connsiteY3" fmla="*/ 3824486 h 3824486"/>
                  <a:gd name="connsiteX4" fmla="*/ 0 w 5450333"/>
                  <a:gd name="connsiteY4" fmla="*/ 3824486 h 3824486"/>
                  <a:gd name="connsiteX0" fmla="*/ 0 w 5476735"/>
                  <a:gd name="connsiteY0" fmla="*/ 3824486 h 3824486"/>
                  <a:gd name="connsiteX1" fmla="*/ 4610580 w 5476735"/>
                  <a:gd name="connsiteY1" fmla="*/ 12582 h 3824486"/>
                  <a:gd name="connsiteX2" fmla="*/ 5476735 w 5476735"/>
                  <a:gd name="connsiteY2" fmla="*/ 0 h 3824486"/>
                  <a:gd name="connsiteX3" fmla="*/ 856108 w 5476735"/>
                  <a:gd name="connsiteY3" fmla="*/ 3824486 h 3824486"/>
                  <a:gd name="connsiteX4" fmla="*/ 0 w 5476735"/>
                  <a:gd name="connsiteY4" fmla="*/ 3824486 h 382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735" h="3824486">
                    <a:moveTo>
                      <a:pt x="0" y="3824486"/>
                    </a:moveTo>
                    <a:lnTo>
                      <a:pt x="4610580" y="12582"/>
                    </a:lnTo>
                    <a:lnTo>
                      <a:pt x="5476735" y="0"/>
                    </a:lnTo>
                    <a:lnTo>
                      <a:pt x="856108" y="3824486"/>
                    </a:lnTo>
                    <a:lnTo>
                      <a:pt x="0" y="382448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3"/>
              <p:cNvSpPr/>
              <p:nvPr userDrawn="1"/>
            </p:nvSpPr>
            <p:spPr bwMode="auto">
              <a:xfrm>
                <a:off x="3106525" y="-10450"/>
                <a:ext cx="9722668" cy="6877780"/>
              </a:xfrm>
              <a:custGeom>
                <a:avLst/>
                <a:gdLst>
                  <a:gd name="connsiteX0" fmla="*/ 0 w 4605451"/>
                  <a:gd name="connsiteY0" fmla="*/ 3131420 h 3131420"/>
                  <a:gd name="connsiteX1" fmla="*/ 3749343 w 4605451"/>
                  <a:gd name="connsiteY1" fmla="*/ 0 h 3131420"/>
                  <a:gd name="connsiteX2" fmla="*/ 4605451 w 4605451"/>
                  <a:gd name="connsiteY2" fmla="*/ 0 h 3131420"/>
                  <a:gd name="connsiteX3" fmla="*/ 856108 w 4605451"/>
                  <a:gd name="connsiteY3" fmla="*/ 3131420 h 3131420"/>
                  <a:gd name="connsiteX4" fmla="*/ 0 w 4605451"/>
                  <a:gd name="connsiteY4" fmla="*/ 3131420 h 3131420"/>
                  <a:gd name="connsiteX0" fmla="*/ 0 w 4610580"/>
                  <a:gd name="connsiteY0" fmla="*/ 3811904 h 3811904"/>
                  <a:gd name="connsiteX1" fmla="*/ 4610580 w 4610580"/>
                  <a:gd name="connsiteY1" fmla="*/ 0 h 3811904"/>
                  <a:gd name="connsiteX2" fmla="*/ 4605451 w 4610580"/>
                  <a:gd name="connsiteY2" fmla="*/ 680484 h 3811904"/>
                  <a:gd name="connsiteX3" fmla="*/ 856108 w 4610580"/>
                  <a:gd name="connsiteY3" fmla="*/ 3811904 h 3811904"/>
                  <a:gd name="connsiteX4" fmla="*/ 0 w 4610580"/>
                  <a:gd name="connsiteY4" fmla="*/ 3811904 h 3811904"/>
                  <a:gd name="connsiteX0" fmla="*/ 0 w 5404130"/>
                  <a:gd name="connsiteY0" fmla="*/ 3865195 h 3865195"/>
                  <a:gd name="connsiteX1" fmla="*/ 4610580 w 5404130"/>
                  <a:gd name="connsiteY1" fmla="*/ 53291 h 3865195"/>
                  <a:gd name="connsiteX2" fmla="*/ 5404128 w 5404130"/>
                  <a:gd name="connsiteY2" fmla="*/ 67111 h 3865195"/>
                  <a:gd name="connsiteX3" fmla="*/ 856108 w 5404130"/>
                  <a:gd name="connsiteY3" fmla="*/ 3865195 h 3865195"/>
                  <a:gd name="connsiteX4" fmla="*/ 0 w 5404130"/>
                  <a:gd name="connsiteY4" fmla="*/ 3865195 h 3865195"/>
                  <a:gd name="connsiteX0" fmla="*/ 0 w 5404134"/>
                  <a:gd name="connsiteY0" fmla="*/ 3906838 h 3906838"/>
                  <a:gd name="connsiteX1" fmla="*/ 4610580 w 5404134"/>
                  <a:gd name="connsiteY1" fmla="*/ 94934 h 3906838"/>
                  <a:gd name="connsiteX2" fmla="*/ 5404128 w 5404134"/>
                  <a:gd name="connsiteY2" fmla="*/ 108754 h 3906838"/>
                  <a:gd name="connsiteX3" fmla="*/ 856108 w 5404134"/>
                  <a:gd name="connsiteY3" fmla="*/ 3906838 h 3906838"/>
                  <a:gd name="connsiteX4" fmla="*/ 0 w 5404134"/>
                  <a:gd name="connsiteY4" fmla="*/ 3906838 h 3906838"/>
                  <a:gd name="connsiteX0" fmla="*/ 0 w 5404128"/>
                  <a:gd name="connsiteY0" fmla="*/ 3822860 h 3822860"/>
                  <a:gd name="connsiteX1" fmla="*/ 4610580 w 5404128"/>
                  <a:gd name="connsiteY1" fmla="*/ 10956 h 3822860"/>
                  <a:gd name="connsiteX2" fmla="*/ 5404128 w 5404128"/>
                  <a:gd name="connsiteY2" fmla="*/ 24776 h 3822860"/>
                  <a:gd name="connsiteX3" fmla="*/ 856108 w 5404128"/>
                  <a:gd name="connsiteY3" fmla="*/ 3822860 h 3822860"/>
                  <a:gd name="connsiteX4" fmla="*/ 0 w 5404128"/>
                  <a:gd name="connsiteY4" fmla="*/ 3822860 h 382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4128" h="3822860">
                    <a:moveTo>
                      <a:pt x="0" y="3822860"/>
                    </a:moveTo>
                    <a:lnTo>
                      <a:pt x="4610580" y="10956"/>
                    </a:lnTo>
                    <a:cubicBezTo>
                      <a:pt x="5051113" y="-6440"/>
                      <a:pt x="5089008" y="-4033"/>
                      <a:pt x="5404128" y="24776"/>
                    </a:cubicBezTo>
                    <a:lnTo>
                      <a:pt x="856108" y="3822860"/>
                    </a:lnTo>
                    <a:lnTo>
                      <a:pt x="0" y="382286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Triangle 24"/>
              <p:cNvSpPr/>
              <p:nvPr userDrawn="1"/>
            </p:nvSpPr>
            <p:spPr bwMode="auto">
              <a:xfrm rot="16200000">
                <a:off x="9743472" y="4418802"/>
                <a:ext cx="2224078" cy="2672978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 userDrawn="1"/>
            </p:nvSpPr>
            <p:spPr bwMode="auto">
              <a:xfrm rot="5400000">
                <a:off x="236745" y="-236745"/>
                <a:ext cx="2345909" cy="2819400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 userDrawn="1"/>
            </p:nvCxnSpPr>
            <p:spPr bwMode="auto">
              <a:xfrm flipV="1">
                <a:off x="10923321" y="6025169"/>
                <a:ext cx="1086104" cy="85658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auto">
              <a:xfrm flipV="1">
                <a:off x="-3" y="473013"/>
                <a:ext cx="1930402" cy="1625898"/>
              </a:xfrm>
              <a:prstGeom prst="line">
                <a:avLst/>
              </a:prstGeom>
              <a:ln w="9525">
                <a:solidFill>
                  <a:schemeClr val="bg1">
                    <a:alpha val="3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0462736" y="428439"/>
              <a:ext cx="1254559" cy="648072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570012" y="503504"/>
            <a:ext cx="8949010" cy="6694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 kern="1200">
                <a:solidFill>
                  <a:schemeClr val="tx1"/>
                </a:solidFill>
                <a:latin typeface="Stem Medium"/>
                <a:ea typeface="Stem Medium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Project specifics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560488" y="2345910"/>
            <a:ext cx="5829512" cy="4107549"/>
          </a:xfrm>
        </p:spPr>
        <p:txBody>
          <a:bodyPr>
            <a:normAutofit/>
          </a:bodyPr>
          <a:lstStyle/>
          <a:p>
            <a:r>
              <a:rPr lang="en-US" dirty="0">
                <a:latin typeface="Stem Text Bold" pitchFamily="34" charset="-52"/>
                <a:ea typeface="Stem Text Bold" pitchFamily="34" charset="-52"/>
              </a:rPr>
              <a:t>Crane integration</a:t>
            </a:r>
          </a:p>
          <a:p>
            <a:pPr marL="432000" indent="0">
              <a:buNone/>
            </a:pPr>
            <a:r>
              <a:rPr lang="en-US" dirty="0">
                <a:latin typeface="Stem Text" pitchFamily="34" charset="-52"/>
                <a:ea typeface="Stem Text" pitchFamily="34" charset="-52"/>
              </a:rPr>
              <a:t>Hecker </a:t>
            </a:r>
            <a:r>
              <a:rPr lang="en-US" dirty="0" err="1">
                <a:latin typeface="Stem Text" pitchFamily="34" charset="-52"/>
                <a:ea typeface="Stem Text" pitchFamily="34" charset="-52"/>
              </a:rPr>
              <a:t>Kuhen</a:t>
            </a:r>
            <a:r>
              <a:rPr lang="en-US" dirty="0">
                <a:latin typeface="Stem Text" pitchFamily="34" charset="-52"/>
                <a:ea typeface="Stem Text" pitchFamily="34" charset="-52"/>
              </a:rPr>
              <a:t>:  integration with </a:t>
            </a:r>
            <a:r>
              <a:rPr lang="en-US" dirty="0" err="1">
                <a:latin typeface="Stem Text" pitchFamily="34" charset="-52"/>
                <a:ea typeface="Stem Text" pitchFamily="34" charset="-52"/>
              </a:rPr>
              <a:t>ViaPAL</a:t>
            </a:r>
            <a:r>
              <a:rPr lang="en-US" dirty="0">
                <a:latin typeface="Stem Text" pitchFamily="34" charset="-52"/>
                <a:ea typeface="Stem Text" pitchFamily="34" charset="-52"/>
              </a:rPr>
              <a:t>, AGV cranes, automatic scanner</a:t>
            </a:r>
          </a:p>
          <a:p>
            <a:r>
              <a:rPr lang="en-US" dirty="0">
                <a:latin typeface="Stem Text Bold" pitchFamily="34" charset="-52"/>
                <a:ea typeface="Stem Text Bold" pitchFamily="34" charset="-52"/>
              </a:rPr>
              <a:t>AGV Integration</a:t>
            </a:r>
          </a:p>
          <a:p>
            <a:pPr marL="432000" indent="0">
              <a:buNone/>
            </a:pPr>
            <a:r>
              <a:rPr lang="en-US" dirty="0" err="1">
                <a:latin typeface="Stem Text" pitchFamily="34" charset="-52"/>
                <a:ea typeface="Stem Text" pitchFamily="34" charset="-52"/>
              </a:rPr>
              <a:t>Milchwerke</a:t>
            </a:r>
            <a:r>
              <a:rPr lang="en-US" dirty="0">
                <a:latin typeface="Stem Text" pitchFamily="34" charset="-52"/>
                <a:ea typeface="Stem Text" pitchFamily="34" charset="-52"/>
              </a:rPr>
              <a:t>: integration with AGV and automatic shuttles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0" y="1780327"/>
            <a:ext cx="965198" cy="808410"/>
          </a:xfrm>
          <a:prstGeom prst="line">
            <a:avLst/>
          </a:prstGeom>
          <a:ln w="9525">
            <a:solidFill>
              <a:srgbClr val="6691E8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38" y="1631063"/>
            <a:ext cx="5339426" cy="540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0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6;p1"/>
          <p:cNvSpPr/>
          <p:nvPr/>
        </p:nvSpPr>
        <p:spPr bwMode="auto">
          <a:xfrm>
            <a:off x="0" y="0"/>
            <a:ext cx="12192000" cy="6867331"/>
          </a:xfrm>
          <a:prstGeom prst="rect">
            <a:avLst/>
          </a:prstGeom>
          <a:solidFill>
            <a:srgbClr val="0045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1733797"/>
            <a:ext cx="7643825" cy="546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49668" y="278063"/>
            <a:ext cx="1330653" cy="82056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29" y="1666997"/>
            <a:ext cx="8864600" cy="641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252;p25"/>
          <p:cNvSpPr txBox="1"/>
          <p:nvPr/>
        </p:nvSpPr>
        <p:spPr bwMode="auto">
          <a:xfrm>
            <a:off x="846069" y="688346"/>
            <a:ext cx="5690100" cy="66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  <a:defRPr/>
            </a:pPr>
            <a:r>
              <a:rPr lang="en-US" sz="4400" dirty="0">
                <a:solidFill>
                  <a:schemeClr val="bg1"/>
                </a:solidFill>
                <a:latin typeface="Stem Text"/>
                <a:ea typeface="Stem Text"/>
                <a:cs typeface="Calibri"/>
              </a:rPr>
              <a:t>THANK YOU!</a:t>
            </a:r>
            <a:endParaRPr lang="en-US" sz="1200" dirty="0">
              <a:solidFill>
                <a:schemeClr val="bg1"/>
              </a:solidFill>
              <a:latin typeface="Stem Text"/>
              <a:ea typeface="Stem Text"/>
            </a:endParaRPr>
          </a:p>
        </p:txBody>
      </p:sp>
      <p:sp>
        <p:nvSpPr>
          <p:cNvPr id="11" name="Google Shape;815;p60"/>
          <p:cNvSpPr txBox="1"/>
          <p:nvPr/>
        </p:nvSpPr>
        <p:spPr bwMode="auto">
          <a:xfrm>
            <a:off x="4211945" y="2112480"/>
            <a:ext cx="3619502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400"/>
              <a:defRPr/>
            </a:pPr>
            <a:r>
              <a:rPr lang="en-US" sz="2800" dirty="0">
                <a:solidFill>
                  <a:schemeClr val="bg1"/>
                </a:solidFill>
                <a:latin typeface="Stem Text Bold"/>
                <a:ea typeface="Stem Text Bold"/>
                <a:cs typeface="Calibri"/>
              </a:rPr>
              <a:t>Andrew Kazachkov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68747" y="2052961"/>
            <a:ext cx="2263601" cy="2263601"/>
          </a:xfrm>
          <a:prstGeom prst="rect">
            <a:avLst/>
          </a:prstGeom>
        </p:spPr>
      </p:pic>
      <p:sp>
        <p:nvSpPr>
          <p:cNvPr id="13" name="Google Shape;815;p60"/>
          <p:cNvSpPr txBox="1"/>
          <p:nvPr/>
        </p:nvSpPr>
        <p:spPr bwMode="auto">
          <a:xfrm>
            <a:off x="4210780" y="2670015"/>
            <a:ext cx="5228161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400"/>
              <a:defRPr/>
            </a:pPr>
            <a:r>
              <a:rPr lang="en-US" i="1" dirty="0">
                <a:solidFill>
                  <a:schemeClr val="bg1"/>
                </a:solidFill>
                <a:latin typeface="Stem Light"/>
                <a:ea typeface="Stem Light"/>
                <a:cs typeface="Calibri"/>
              </a:rPr>
              <a:t>The Head of Warehouse Automation and Production Practice </a:t>
            </a:r>
          </a:p>
        </p:txBody>
      </p:sp>
      <p:sp>
        <p:nvSpPr>
          <p:cNvPr id="14" name="Google Shape;815;p60"/>
          <p:cNvSpPr txBox="1"/>
          <p:nvPr/>
        </p:nvSpPr>
        <p:spPr bwMode="auto">
          <a:xfrm>
            <a:off x="4210780" y="3475770"/>
            <a:ext cx="5049416" cy="140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400"/>
              <a:defRPr/>
            </a:pPr>
            <a:r>
              <a:rPr lang="en-US" dirty="0">
                <a:solidFill>
                  <a:schemeClr val="bg1"/>
                </a:solidFill>
                <a:latin typeface="Stem Light"/>
                <a:ea typeface="Stem Light"/>
                <a:cs typeface="Calibri"/>
              </a:rPr>
              <a:t>Please, contact me for any questions</a:t>
            </a:r>
          </a:p>
          <a:p>
            <a:pPr lvl="0">
              <a:buSzPts val="2400"/>
              <a:defRPr/>
            </a:pPr>
            <a:endParaRPr lang="en-US" dirty="0">
              <a:solidFill>
                <a:schemeClr val="bg1"/>
              </a:solidFill>
              <a:latin typeface="Stem Light"/>
              <a:ea typeface="Stem Light"/>
              <a:cs typeface="Calibri"/>
            </a:endParaRPr>
          </a:p>
          <a:p>
            <a:pPr lvl="0">
              <a:buSzPts val="2400"/>
              <a:defRPr/>
            </a:pPr>
            <a:r>
              <a:rPr lang="ru-RU" dirty="0">
                <a:solidFill>
                  <a:schemeClr val="bg1"/>
                </a:solidFill>
                <a:latin typeface="Stem Light"/>
                <a:ea typeface="Stem Light"/>
                <a:cs typeface="Calibri"/>
              </a:rPr>
              <a:t>+7 916 696-5606 </a:t>
            </a:r>
            <a:endParaRPr dirty="0">
              <a:solidFill>
                <a:schemeClr val="bg1"/>
              </a:solidFill>
            </a:endParaRPr>
          </a:p>
          <a:p>
            <a:pPr lvl="0">
              <a:buSzPts val="2400"/>
              <a:defRPr/>
            </a:pPr>
            <a:r>
              <a:rPr lang="ru-RU" u="sng" dirty="0">
                <a:solidFill>
                  <a:schemeClr val="bg1"/>
                </a:solidFill>
                <a:latin typeface="Stem Light"/>
                <a:ea typeface="Stem Light"/>
                <a:cs typeface="Calibri"/>
                <a:hlinkClick r:id="rId6" tooltip="mailto:Andrey.Kazachkov@formatkoda.ru"/>
              </a:rPr>
              <a:t>Andrey.Kazachkov@formatkoda.ru</a:t>
            </a:r>
            <a:endParaRPr lang="en-US" dirty="0">
              <a:solidFill>
                <a:schemeClr val="bg1"/>
              </a:solidFill>
              <a:latin typeface="Stem Light"/>
              <a:ea typeface="Stem Light"/>
              <a:cs typeface="Calibri"/>
            </a:endParaRPr>
          </a:p>
        </p:txBody>
      </p:sp>
      <p:sp>
        <p:nvSpPr>
          <p:cNvPr id="15" name="Google Shape;98;p14"/>
          <p:cNvSpPr txBox="1"/>
          <p:nvPr/>
        </p:nvSpPr>
        <p:spPr bwMode="auto">
          <a:xfrm>
            <a:off x="911425" y="5899881"/>
            <a:ext cx="5497907" cy="42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600"/>
              <a:defRPr/>
            </a:pPr>
            <a:r>
              <a:rPr lang="en-US" sz="2000" u="sng">
                <a:solidFill>
                  <a:schemeClr val="bg1"/>
                </a:solidFill>
                <a:latin typeface="Stem Light"/>
                <a:ea typeface="Stem Light"/>
                <a:cs typeface="Calibri"/>
                <a:hlinkClick r:id="rId7" tooltip="https://formatkoda.ru/"/>
              </a:rPr>
              <a:t>formatkoda.ru   </a:t>
            </a:r>
            <a:endParaRPr>
              <a:solidFill>
                <a:schemeClr val="bg1"/>
              </a:solidFill>
              <a:latin typeface="Stem Light"/>
              <a:ea typeface="Stem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107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mat_Koda">
      <a:dk1>
        <a:srgbClr val="101828"/>
      </a:dk1>
      <a:lt1>
        <a:sysClr val="window" lastClr="FFFFFF"/>
      </a:lt1>
      <a:dk2>
        <a:srgbClr val="1B4EB4"/>
      </a:dk2>
      <a:lt2>
        <a:srgbClr val="FFFFFF"/>
      </a:lt2>
      <a:accent1>
        <a:srgbClr val="1B4EB4"/>
      </a:accent1>
      <a:accent2>
        <a:srgbClr val="F26419"/>
      </a:accent2>
      <a:accent3>
        <a:srgbClr val="F4BD79"/>
      </a:accent3>
      <a:accent4>
        <a:srgbClr val="BC69AA"/>
      </a:accent4>
      <a:accent5>
        <a:srgbClr val="5BC0BE"/>
      </a:accent5>
      <a:accent6>
        <a:srgbClr val="00ABE7"/>
      </a:accent6>
      <a:hlink>
        <a:srgbClr val="00ABE7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32155</TotalTime>
  <Words>489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Noto Sans Symbols</vt:lpstr>
      <vt:lpstr>Stem Light</vt:lpstr>
      <vt:lpstr>Stem Medium</vt:lpstr>
      <vt:lpstr>Stem Text</vt:lpstr>
      <vt:lpstr>Stem Text Bold</vt:lpstr>
      <vt:lpstr>Wingdings</vt:lpstr>
      <vt:lpstr>Office Theme</vt:lpstr>
      <vt:lpstr>PowerPoint Presentation</vt:lpstr>
      <vt:lpstr>FACTS AND FIGURES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цифровизации для аптек</dc:title>
  <dc:creator>Anastasia Novoseltseva</dc:creator>
  <cp:lastModifiedBy>Polina Litvinova</cp:lastModifiedBy>
  <cp:revision>304</cp:revision>
  <dcterms:created xsi:type="dcterms:W3CDTF">2023-09-15T18:15:40Z</dcterms:created>
  <dcterms:modified xsi:type="dcterms:W3CDTF">2024-08-27T10:01:23Z</dcterms:modified>
</cp:coreProperties>
</file>